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34"/>
  </p:notesMasterIdLst>
  <p:handoutMasterIdLst>
    <p:handoutMasterId r:id="rId35"/>
  </p:handoutMasterIdLst>
  <p:sldIdLst>
    <p:sldId id="256" r:id="rId2"/>
    <p:sldId id="288" r:id="rId3"/>
    <p:sldId id="257" r:id="rId4"/>
    <p:sldId id="258" r:id="rId5"/>
    <p:sldId id="259" r:id="rId6"/>
    <p:sldId id="275" r:id="rId7"/>
    <p:sldId id="285" r:id="rId8"/>
    <p:sldId id="286" r:id="rId9"/>
    <p:sldId id="276" r:id="rId10"/>
    <p:sldId id="279" r:id="rId11"/>
    <p:sldId id="277" r:id="rId12"/>
    <p:sldId id="280" r:id="rId13"/>
    <p:sldId id="281" r:id="rId14"/>
    <p:sldId id="282" r:id="rId15"/>
    <p:sldId id="284" r:id="rId16"/>
    <p:sldId id="283" r:id="rId17"/>
    <p:sldId id="287" r:id="rId18"/>
    <p:sldId id="278" r:id="rId19"/>
    <p:sldId id="261" r:id="rId20"/>
    <p:sldId id="262" r:id="rId21"/>
    <p:sldId id="260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D85"/>
    <a:srgbClr val="5FFFDF"/>
    <a:srgbClr val="00DFB2"/>
    <a:srgbClr val="DEE7EE"/>
    <a:srgbClr val="ECF0F3"/>
    <a:srgbClr val="E6E5E6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68"/>
    <p:restoredTop sz="94694"/>
  </p:normalViewPr>
  <p:slideViewPr>
    <p:cSldViewPr snapToGrid="0" snapToObjects="1">
      <p:cViewPr varScale="1">
        <p:scale>
          <a:sx n="167" d="100"/>
          <a:sy n="167" d="100"/>
        </p:scale>
        <p:origin x="1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29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9C426DE-FA2E-7940-806C-E79551BD3B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7C4841F-8FF7-A042-8E86-2D034219A4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55E06-8FAA-7C41-BD06-CA64F4D67BE9}" type="datetimeFigureOut">
              <a:rPr lang="es-ES" smtClean="0"/>
              <a:t>22/9/22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A61B02-D222-184E-941A-951BE9B9E7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757DA3B-C08C-414C-8FC8-D8A6E55860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7D674-740D-034C-9E8A-EB0F4FAB30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716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251AA-612B-2142-817E-37424AD28F15}" type="datetimeFigureOut">
              <a:rPr lang="es-ES" smtClean="0"/>
              <a:t>22/9/22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7E8EF-6C02-E241-85DE-DF9EAC29AC9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519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7E8EF-6C02-E241-85DE-DF9EAC29AC9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6150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7E8EF-6C02-E241-85DE-DF9EAC29AC9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7877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0B5A214F-F365-084B-907F-FE1C843923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0F801C11-E501-0747-ABB7-B287CDBFF78E}"/>
              </a:ext>
            </a:extLst>
          </p:cNvPr>
          <p:cNvSpPr/>
          <p:nvPr userDrawn="1"/>
        </p:nvSpPr>
        <p:spPr>
          <a:xfrm>
            <a:off x="0" y="0"/>
            <a:ext cx="7022856" cy="5143500"/>
          </a:xfrm>
          <a:prstGeom prst="rect">
            <a:avLst/>
          </a:prstGeom>
          <a:gradFill flip="none" rotWithShape="1">
            <a:gsLst>
              <a:gs pos="0">
                <a:srgbClr val="006D85">
                  <a:alpha val="0"/>
                </a:srgbClr>
              </a:gs>
              <a:gs pos="52000">
                <a:srgbClr val="006D8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E7B1896-23C6-C74A-8D5C-4459D81299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652" y="273964"/>
            <a:ext cx="1542893" cy="409339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C008B071-EDB7-DC44-9838-5D8263EDC5DC}"/>
              </a:ext>
            </a:extLst>
          </p:cNvPr>
          <p:cNvSpPr>
            <a:spLocks noGrp="1"/>
          </p:cNvSpPr>
          <p:nvPr userDrawn="1"/>
        </p:nvSpPr>
        <p:spPr>
          <a:xfrm>
            <a:off x="628650" y="957267"/>
            <a:ext cx="454471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s-ES" sz="4800" dirty="0"/>
              <a:t>La plataforma </a:t>
            </a:r>
            <a:r>
              <a:rPr lang="es-ES" sz="4800" dirty="0">
                <a:solidFill>
                  <a:srgbClr val="5FFFDF"/>
                </a:solidFill>
              </a:rPr>
              <a:t>Gestiona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71B1D129-71E3-D446-B15B-2543833D8C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288" y="3345565"/>
            <a:ext cx="4416425" cy="1558925"/>
          </a:xfrm>
        </p:spPr>
        <p:txBody>
          <a:bodyPr/>
          <a:lstStyle>
            <a:lvl1pPr marL="0">
              <a:buNone/>
              <a:defRPr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buNone/>
              <a:defRPr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None/>
              <a:defRPr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buNone/>
              <a:defRPr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buNone/>
              <a:defRPr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5294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077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9233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589FC43-AA8E-F545-A717-F67587FCFB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5ACA30-54BC-3845-B2DD-A3CB579AB5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1460815"/>
            <a:ext cx="6781144" cy="1790700"/>
          </a:xfrm>
        </p:spPr>
        <p:txBody>
          <a:bodyPr anchor="b"/>
          <a:lstStyle>
            <a:lvl1pPr algn="l">
              <a:defRPr sz="4500" b="1" i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15A3A4-4366-CA41-87A1-62B521EC6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53D58B-9EAB-064D-9C46-D12BF2D5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2A0BD4-8F72-A847-B5A1-22C5869A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299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4B114E-4C47-9F47-B6E9-3D75ED834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7AE34-56D2-EA4D-A2AD-5A6801728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70C150-D279-D546-B973-8E483596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100D345-5D5D-4A4C-938E-90A8717B8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5829300" cy="994172"/>
          </a:xfrm>
        </p:spPr>
        <p:txBody>
          <a:bodyPr/>
          <a:lstStyle>
            <a:lvl1pPr>
              <a:defRPr sz="2400" b="0" i="0">
                <a:solidFill>
                  <a:srgbClr val="006D85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9" name="Imagen 8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EE2A50FA-1DAC-2445-86A1-45EBB65FD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420" y="274107"/>
            <a:ext cx="440826" cy="440826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5A86B4FE-AE92-6342-8CDD-8B096849A6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9331222E-EBD0-3849-A5E0-B19DBC5F727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29152" y="1369219"/>
            <a:ext cx="3886200" cy="3263504"/>
          </a:xfrm>
        </p:spPr>
        <p:txBody>
          <a:bodyPr/>
          <a:lstStyle>
            <a:lvl1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26327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9EB2829-3E3D-5347-8A32-CA830CF15EB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4B114E-4C47-9F47-B6E9-3D75ED834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7AE34-56D2-EA4D-A2AD-5A6801728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70C150-D279-D546-B973-8E483596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100D345-5D5D-4A4C-938E-90A8717B8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9220"/>
            <a:ext cx="3886200" cy="594663"/>
          </a:xfrm>
        </p:spPr>
        <p:txBody>
          <a:bodyPr/>
          <a:lstStyle>
            <a:lvl1pPr>
              <a:defRPr sz="1800" b="1" i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5A86B4FE-AE92-6342-8CDD-8B096849A6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1963884"/>
            <a:ext cx="3886200" cy="2668841"/>
          </a:xfrm>
        </p:spPr>
        <p:txBody>
          <a:bodyPr/>
          <a:lstStyle>
            <a:lvl1pPr>
              <a:buFontTx/>
              <a:buBlip>
                <a:blip r:embed="rId2"/>
              </a:buBlip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1" name="Marcador de contenido 5">
            <a:extLst>
              <a:ext uri="{FF2B5EF4-FFF2-40B4-BE49-F238E27FC236}">
                <a16:creationId xmlns:a16="http://schemas.microsoft.com/office/drawing/2014/main" id="{F45D4569-D4AA-4E4E-A65F-F8DF0479D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369221"/>
            <a:ext cx="3887391" cy="327302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s-ES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8B1DD36-26BB-9741-BFB9-361EB4332EBE}"/>
              </a:ext>
            </a:extLst>
          </p:cNvPr>
          <p:cNvSpPr txBox="1">
            <a:spLocks/>
          </p:cNvSpPr>
          <p:nvPr userDrawn="1"/>
        </p:nvSpPr>
        <p:spPr>
          <a:xfrm>
            <a:off x="628650" y="273844"/>
            <a:ext cx="58293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006D85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pic>
        <p:nvPicPr>
          <p:cNvPr id="12" name="Imagen 11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EBDF99AE-792B-D949-BAFA-6768398B59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420" y="274107"/>
            <a:ext cx="440826" cy="4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4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9EB2829-3E3D-5347-8A32-CA830CF15EB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4B114E-4C47-9F47-B6E9-3D75ED834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7AE34-56D2-EA4D-A2AD-5A6801728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70C150-D279-D546-B973-8E483596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100D345-5D5D-4A4C-938E-90A8717B8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9220"/>
            <a:ext cx="3886200" cy="594663"/>
          </a:xfrm>
        </p:spPr>
        <p:txBody>
          <a:bodyPr/>
          <a:lstStyle>
            <a:lvl1pPr>
              <a:defRPr sz="1800" b="1" i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5A86B4FE-AE92-6342-8CDD-8B096849A6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1963884"/>
            <a:ext cx="3886200" cy="2668841"/>
          </a:xfrm>
        </p:spPr>
        <p:txBody>
          <a:bodyPr/>
          <a:lstStyle>
            <a:lvl1pPr>
              <a:buFontTx/>
              <a:buBlip>
                <a:blip r:embed="rId2"/>
              </a:buBlip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1" name="Marcador de contenido 5">
            <a:extLst>
              <a:ext uri="{FF2B5EF4-FFF2-40B4-BE49-F238E27FC236}">
                <a16:creationId xmlns:a16="http://schemas.microsoft.com/office/drawing/2014/main" id="{F45D4569-D4AA-4E4E-A65F-F8DF0479D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369221"/>
            <a:ext cx="3887391" cy="327302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2494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s objetos">
    <p:bg>
      <p:bgPr>
        <a:solidFill>
          <a:srgbClr val="006D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86C00AAF-1D3A-3944-B610-0A429D6FFC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139" y="0"/>
            <a:ext cx="9144000" cy="514350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7D8317D-B4A5-2341-8830-9AA9885F9297}"/>
              </a:ext>
            </a:extLst>
          </p:cNvPr>
          <p:cNvSpPr/>
          <p:nvPr userDrawn="1"/>
        </p:nvSpPr>
        <p:spPr>
          <a:xfrm>
            <a:off x="0" y="0"/>
            <a:ext cx="7022856" cy="5143500"/>
          </a:xfrm>
          <a:prstGeom prst="rect">
            <a:avLst/>
          </a:prstGeom>
          <a:gradFill flip="none" rotWithShape="1">
            <a:gsLst>
              <a:gs pos="0">
                <a:srgbClr val="006D85">
                  <a:alpha val="0"/>
                </a:srgbClr>
              </a:gs>
              <a:gs pos="52000">
                <a:srgbClr val="006D8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4B114E-4C47-9F47-B6E9-3D75ED834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7AE34-56D2-EA4D-A2AD-5A6801728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70C150-D279-D546-B973-8E483596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100D345-5D5D-4A4C-938E-90A8717B8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9220"/>
            <a:ext cx="3886200" cy="594663"/>
          </a:xfrm>
        </p:spPr>
        <p:txBody>
          <a:bodyPr/>
          <a:lstStyle>
            <a:lvl1pPr>
              <a:defRPr sz="1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5A86B4FE-AE92-6342-8CDD-8B096849A6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1963884"/>
            <a:ext cx="3886200" cy="2668841"/>
          </a:xfrm>
        </p:spPr>
        <p:txBody>
          <a:bodyPr/>
          <a:lstStyle>
            <a:lvl1pPr>
              <a:buFontTx/>
              <a:buBlip>
                <a:blip r:embed="rId3"/>
              </a:buBlip>
              <a:defRPr sz="105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1" name="Marcador de contenido 5">
            <a:extLst>
              <a:ext uri="{FF2B5EF4-FFF2-40B4-BE49-F238E27FC236}">
                <a16:creationId xmlns:a16="http://schemas.microsoft.com/office/drawing/2014/main" id="{F45D4569-D4AA-4E4E-A65F-F8DF0479D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369221"/>
            <a:ext cx="3887391" cy="327302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s-ES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8B1DD36-26BB-9741-BFB9-361EB4332EBE}"/>
              </a:ext>
            </a:extLst>
          </p:cNvPr>
          <p:cNvSpPr txBox="1">
            <a:spLocks/>
          </p:cNvSpPr>
          <p:nvPr userDrawn="1"/>
        </p:nvSpPr>
        <p:spPr>
          <a:xfrm>
            <a:off x="628650" y="273844"/>
            <a:ext cx="58293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rgbClr val="006D85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s-ES" dirty="0">
                <a:solidFill>
                  <a:schemeClr val="bg1"/>
                </a:solidFill>
              </a:rPr>
              <a:t>Haga clic para modificar el estilo de título del patrón</a:t>
            </a:r>
          </a:p>
        </p:txBody>
      </p:sp>
      <p:pic>
        <p:nvPicPr>
          <p:cNvPr id="12" name="Imagen 11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EBDF99AE-792B-D949-BAFA-6768398B59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9420" y="274107"/>
            <a:ext cx="440826" cy="4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06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B0C9B58-E501-A44A-8DB6-7139DC303411}"/>
              </a:ext>
            </a:extLst>
          </p:cNvPr>
          <p:cNvSpPr/>
          <p:nvPr userDrawn="1"/>
        </p:nvSpPr>
        <p:spPr>
          <a:xfrm>
            <a:off x="1" y="0"/>
            <a:ext cx="9207062" cy="5143500"/>
          </a:xfrm>
          <a:prstGeom prst="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4B114E-4C47-9F47-B6E9-3D75ED834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7AE34-56D2-EA4D-A2AD-5A6801728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70C150-D279-D546-B973-8E4835960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100D345-5D5D-4A4C-938E-90A8717B8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5829300" cy="994172"/>
          </a:xfrm>
        </p:spPr>
        <p:txBody>
          <a:bodyPr/>
          <a:lstStyle>
            <a:lvl1pPr>
              <a:defRPr sz="2400" b="0" i="0">
                <a:solidFill>
                  <a:srgbClr val="006D85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pic>
        <p:nvPicPr>
          <p:cNvPr id="9" name="Imagen 8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EE2A50FA-1DAC-2445-86A1-45EBB65FD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420" y="274107"/>
            <a:ext cx="440826" cy="440826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5A86B4FE-AE92-6342-8CDD-8B096849A6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buNone/>
              <a:defRPr sz="105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1" name="Marcador de contenido 5">
            <a:extLst>
              <a:ext uri="{FF2B5EF4-FFF2-40B4-BE49-F238E27FC236}">
                <a16:creationId xmlns:a16="http://schemas.microsoft.com/office/drawing/2014/main" id="{F45D4569-D4AA-4E4E-A65F-F8DF0479DF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369221"/>
            <a:ext cx="3887391" cy="3273029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06975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a mujer con los brazos abiertos&#10;&#10;Descripción generada automáticamente con confianza media">
            <a:extLst>
              <a:ext uri="{FF2B5EF4-FFF2-40B4-BE49-F238E27FC236}">
                <a16:creationId xmlns:a16="http://schemas.microsoft.com/office/drawing/2014/main" id="{D263915D-E890-6C46-ACDD-961C673FF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A0354AC-E197-D142-B776-264DDE15EB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5451" y="1511342"/>
            <a:ext cx="1546349" cy="39574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7387376E-8A3E-B344-ACAA-6BBF6D471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452" y="2103923"/>
            <a:ext cx="3077232" cy="1723549"/>
          </a:xfrm>
        </p:spPr>
        <p:txBody>
          <a:bodyPr anchor="t"/>
          <a:lstStyle>
            <a:lvl1pPr>
              <a:defRPr sz="2800" b="1" i="0">
                <a:solidFill>
                  <a:srgbClr val="5FFFDF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5" name="Redondear rectángulo de esquina diagonal 4">
            <a:extLst>
              <a:ext uri="{FF2B5EF4-FFF2-40B4-BE49-F238E27FC236}">
                <a16:creationId xmlns:a16="http://schemas.microsoft.com/office/drawing/2014/main" id="{9CF4CC82-6E5B-8D4D-9560-3B39BC93BD5B}"/>
              </a:ext>
            </a:extLst>
          </p:cNvPr>
          <p:cNvSpPr/>
          <p:nvPr userDrawn="1"/>
        </p:nvSpPr>
        <p:spPr>
          <a:xfrm>
            <a:off x="1425452" y="4395526"/>
            <a:ext cx="2938599" cy="415154"/>
          </a:xfrm>
          <a:prstGeom prst="round2DiagRect">
            <a:avLst/>
          </a:prstGeom>
          <a:solidFill>
            <a:srgbClr val="0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310" b="1" i="0" dirty="0" err="1">
                <a:solidFill>
                  <a:srgbClr val="ECF0F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www.espublicogestiona.com</a:t>
            </a:r>
            <a:endParaRPr lang="es-ES" sz="1310" b="1" i="0" dirty="0">
              <a:solidFill>
                <a:srgbClr val="ECF0F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23E96AE7-E07C-5D4A-A6FA-A1753800A6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34941" y="4131174"/>
            <a:ext cx="2938599" cy="201556"/>
          </a:xfrm>
        </p:spPr>
        <p:txBody>
          <a:bodyPr/>
          <a:lstStyle>
            <a:lvl1pPr algn="ctr">
              <a:defRPr sz="1310" b="1" i="0">
                <a:solidFill>
                  <a:srgbClr val="ECF0F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473" b="1" i="0">
                <a:solidFill>
                  <a:srgbClr val="5FFFD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473" b="1" i="0">
                <a:solidFill>
                  <a:srgbClr val="5FFFD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473" b="1" i="0">
                <a:solidFill>
                  <a:srgbClr val="5FFFD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473" b="1" i="0">
                <a:solidFill>
                  <a:srgbClr val="5FFFD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s-ES" dirty="0"/>
              <a:t>976 300 110</a:t>
            </a:r>
          </a:p>
        </p:txBody>
      </p:sp>
    </p:spTree>
    <p:extLst>
      <p:ext uri="{BB962C8B-B14F-4D97-AF65-F5344CB8AC3E}">
        <p14:creationId xmlns:p14="http://schemas.microsoft.com/office/powerpoint/2010/main" val="3286114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0" i="0">
                <a:solidFill>
                  <a:srgbClr val="006D85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24080D6E-5F23-824B-99FC-398E8642F6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420" y="274107"/>
            <a:ext cx="440826" cy="4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54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160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0" i="0">
                <a:solidFill>
                  <a:srgbClr val="006D85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7BD612F6-C645-9F4C-9110-4CA6D3DA83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420" y="274107"/>
            <a:ext cx="440826" cy="4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64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 sz="3200" b="0" i="0">
                <a:solidFill>
                  <a:srgbClr val="006D85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>
            <a:lvl1pPr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20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200"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200"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>
            <a:lvl1pPr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400"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200"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200"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200"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  <p:pic>
        <p:nvPicPr>
          <p:cNvPr id="10" name="Imagen 9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279A90B3-D648-E448-BE27-A7CD763FF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420" y="274107"/>
            <a:ext cx="440826" cy="4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6D85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F578D000-E8EB-244A-9767-B3CF644CFE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420" y="274107"/>
            <a:ext cx="440826" cy="4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4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137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6038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276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E947C-8EB6-424B-A919-AFD526888788}" type="datetimeFigureOut">
              <a:rPr lang="es-ES" smtClean="0"/>
              <a:t>22/9/22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24F6F-38C3-0644-9313-24FA2A9159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033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2" r:id="rId15"/>
    <p:sldLayoutId id="2147483681" r:id="rId16"/>
    <p:sldLayoutId id="2147483664" r:id="rId17"/>
    <p:sldLayoutId id="2147483665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jpeg"/><Relationship Id="rId7" Type="http://schemas.openxmlformats.org/officeDocument/2006/relationships/image" Target="../media/image27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emf"/><Relationship Id="rId5" Type="http://schemas.openxmlformats.org/officeDocument/2006/relationships/image" Target="../media/image25.jpeg"/><Relationship Id="rId10" Type="http://schemas.openxmlformats.org/officeDocument/2006/relationships/image" Target="../media/image30.emf"/><Relationship Id="rId4" Type="http://schemas.openxmlformats.org/officeDocument/2006/relationships/image" Target="../media/image24.jpeg"/><Relationship Id="rId9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3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12" Type="http://schemas.openxmlformats.org/officeDocument/2006/relationships/image" Target="../media/image42.em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Relationship Id="rId14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3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12" Type="http://schemas.openxmlformats.org/officeDocument/2006/relationships/image" Target="../media/image42.em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Relationship Id="rId1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3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12" Type="http://schemas.openxmlformats.org/officeDocument/2006/relationships/image" Target="../media/image42.em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Relationship Id="rId14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3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12" Type="http://schemas.openxmlformats.org/officeDocument/2006/relationships/image" Target="../media/image42.em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Relationship Id="rId1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3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12" Type="http://schemas.openxmlformats.org/officeDocument/2006/relationships/image" Target="../media/image42.em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Relationship Id="rId14" Type="http://schemas.openxmlformats.org/officeDocument/2006/relationships/image" Target="../media/image44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4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12" Type="http://schemas.openxmlformats.org/officeDocument/2006/relationships/image" Target="../media/image43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emf"/><Relationship Id="rId11" Type="http://schemas.openxmlformats.org/officeDocument/2006/relationships/image" Target="../media/image42.emf"/><Relationship Id="rId5" Type="http://schemas.openxmlformats.org/officeDocument/2006/relationships/image" Target="../media/image36.emf"/><Relationship Id="rId10" Type="http://schemas.openxmlformats.org/officeDocument/2006/relationships/image" Target="../media/image41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4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12" Type="http://schemas.openxmlformats.org/officeDocument/2006/relationships/image" Target="../media/image43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emf"/><Relationship Id="rId11" Type="http://schemas.openxmlformats.org/officeDocument/2006/relationships/image" Target="../media/image42.emf"/><Relationship Id="rId5" Type="http://schemas.openxmlformats.org/officeDocument/2006/relationships/image" Target="../media/image36.emf"/><Relationship Id="rId10" Type="http://schemas.openxmlformats.org/officeDocument/2006/relationships/image" Target="../media/image41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4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12" Type="http://schemas.openxmlformats.org/officeDocument/2006/relationships/image" Target="../media/image43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emf"/><Relationship Id="rId11" Type="http://schemas.openxmlformats.org/officeDocument/2006/relationships/image" Target="../media/image42.emf"/><Relationship Id="rId5" Type="http://schemas.openxmlformats.org/officeDocument/2006/relationships/image" Target="../media/image36.emf"/><Relationship Id="rId10" Type="http://schemas.openxmlformats.org/officeDocument/2006/relationships/image" Target="../media/image41.emf"/><Relationship Id="rId4" Type="http://schemas.openxmlformats.org/officeDocument/2006/relationships/image" Target="../media/image35.emf"/><Relationship Id="rId9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3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12" Type="http://schemas.openxmlformats.org/officeDocument/2006/relationships/image" Target="../media/image42.em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Relationship Id="rId1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3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12" Type="http://schemas.openxmlformats.org/officeDocument/2006/relationships/image" Target="../media/image42.em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Relationship Id="rId14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3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12" Type="http://schemas.openxmlformats.org/officeDocument/2006/relationships/image" Target="../media/image42.em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Relationship Id="rId1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43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12" Type="http://schemas.openxmlformats.org/officeDocument/2006/relationships/image" Target="../media/image42.em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emf"/><Relationship Id="rId11" Type="http://schemas.openxmlformats.org/officeDocument/2006/relationships/image" Target="../media/image41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Relationship Id="rId14" Type="http://schemas.openxmlformats.org/officeDocument/2006/relationships/image" Target="../media/image4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8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6" Type="http://schemas.openxmlformats.org/officeDocument/2006/relationships/image" Target="../media/image8.emf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710E105-E905-0440-BE0A-8AA97BDBC9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42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E1443B-6554-8846-BB9F-136FC34C2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Distintas formas de tramitar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705DB55-2609-114C-9214-11860A7D8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C759ECF2-5CDD-9F42-8408-FAE4FD088071}"/>
              </a:ext>
            </a:extLst>
          </p:cNvPr>
          <p:cNvSpPr/>
          <p:nvPr/>
        </p:nvSpPr>
        <p:spPr>
          <a:xfrm>
            <a:off x="111966" y="2494290"/>
            <a:ext cx="2148058" cy="2142043"/>
          </a:xfrm>
          <a:prstGeom prst="round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s-ES" sz="1500" b="1" dirty="0">
                <a:solidFill>
                  <a:srgbClr val="006D8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Digitalización</a:t>
            </a:r>
          </a:p>
          <a:p>
            <a:r>
              <a:rPr lang="es-ES" sz="1500" b="1" dirty="0">
                <a:solidFill>
                  <a:srgbClr val="006D8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del procedimiento</a:t>
            </a:r>
            <a:endParaRPr lang="es-ES" sz="1013" dirty="0">
              <a:solidFill>
                <a:srgbClr val="006D8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s-ES" sz="1050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Transición del Expediente en papel al expediente electrónico a través de la implantación de la firma electrónica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42E26F-EFC9-BD4B-8303-71E06176E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998" y="2642083"/>
            <a:ext cx="260228" cy="260228"/>
          </a:xfrm>
          <a:prstGeom prst="rect">
            <a:avLst/>
          </a:prstGeom>
        </p:spPr>
      </p:pic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22AB3821-394F-2442-8ABA-B5E325E39F0E}"/>
              </a:ext>
            </a:extLst>
          </p:cNvPr>
          <p:cNvSpPr/>
          <p:nvPr/>
        </p:nvSpPr>
        <p:spPr>
          <a:xfrm>
            <a:off x="2361597" y="2078812"/>
            <a:ext cx="2148058" cy="2142043"/>
          </a:xfrm>
          <a:prstGeom prst="round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s-ES" sz="1500" b="1" dirty="0">
                <a:solidFill>
                  <a:srgbClr val="006D8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Interoperabilidad</a:t>
            </a:r>
          </a:p>
          <a:p>
            <a:r>
              <a:rPr lang="es-ES" sz="1500" b="1" dirty="0">
                <a:solidFill>
                  <a:srgbClr val="006D8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y seguridad</a:t>
            </a:r>
          </a:p>
          <a:p>
            <a:r>
              <a:rPr lang="es-ES" sz="1050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Cumplimiento de los Esquemas Nacionales de Seguridad e Interoperabilidad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2E83B31-303B-064D-AA6E-01ACCB3A7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632" y="2226607"/>
            <a:ext cx="260228" cy="260228"/>
          </a:xfrm>
          <a:prstGeom prst="rect">
            <a:avLst/>
          </a:prstGeom>
        </p:spPr>
      </p:pic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38725A01-4D37-4241-9215-E7F174ADEB4B}"/>
              </a:ext>
            </a:extLst>
          </p:cNvPr>
          <p:cNvSpPr/>
          <p:nvPr/>
        </p:nvSpPr>
        <p:spPr>
          <a:xfrm>
            <a:off x="4603173" y="1701177"/>
            <a:ext cx="2148058" cy="2142043"/>
          </a:xfrm>
          <a:prstGeom prst="roundRect">
            <a:avLst/>
          </a:prstGeom>
          <a:solidFill>
            <a:srgbClr val="0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s-ES" sz="1500" b="1" dirty="0">
                <a:solidFill>
                  <a:srgbClr val="5FFFDF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Normalización</a:t>
            </a:r>
          </a:p>
          <a:p>
            <a:r>
              <a:rPr lang="es-ES" sz="1500" b="1" dirty="0">
                <a:solidFill>
                  <a:srgbClr val="5FFFDF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del procedimiento</a:t>
            </a:r>
          </a:p>
          <a:p>
            <a:r>
              <a:rPr lang="es-ES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Reingeniería para la simplificación y desburocratización del procedimiento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C8CBBC6-D432-6F47-9AEE-67F4D4441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424" y="1843822"/>
            <a:ext cx="260228" cy="260228"/>
          </a:xfrm>
          <a:prstGeom prst="rect">
            <a:avLst/>
          </a:prstGeom>
        </p:spPr>
      </p:pic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C9D001BD-652C-2D45-ABC0-515BD0C06A51}"/>
              </a:ext>
            </a:extLst>
          </p:cNvPr>
          <p:cNvSpPr/>
          <p:nvPr/>
        </p:nvSpPr>
        <p:spPr>
          <a:xfrm>
            <a:off x="6844749" y="1268018"/>
            <a:ext cx="2148058" cy="2142043"/>
          </a:xfrm>
          <a:prstGeom prst="roundRect">
            <a:avLst/>
          </a:prstGeom>
          <a:solidFill>
            <a:srgbClr val="0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s-ES" sz="1500" b="1" dirty="0">
                <a:solidFill>
                  <a:srgbClr val="5FFFDF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Automatización</a:t>
            </a:r>
          </a:p>
          <a:p>
            <a:r>
              <a:rPr lang="es-ES" sz="1500" b="1" dirty="0">
                <a:solidFill>
                  <a:srgbClr val="5FFFDF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del procedimiento </a:t>
            </a:r>
          </a:p>
          <a:p>
            <a:r>
              <a:rPr lang="es-ES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Supresión de cualquier trabajo mecánico que no vaya dirigido a aportar un valor añadido al procedimiento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BD97B0A-A2B6-CF45-8796-37BC65558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000" y="1410664"/>
            <a:ext cx="260228" cy="260228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6C606E6-C7E9-2944-AD0A-EE4430253466}"/>
              </a:ext>
            </a:extLst>
          </p:cNvPr>
          <p:cNvSpPr/>
          <p:nvPr/>
        </p:nvSpPr>
        <p:spPr>
          <a:xfrm>
            <a:off x="1108021" y="4719932"/>
            <a:ext cx="236635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900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Mínimos obligatorios en las Leyes 39 y 40</a:t>
            </a:r>
          </a:p>
        </p:txBody>
      </p:sp>
    </p:spTree>
    <p:extLst>
      <p:ext uri="{BB962C8B-B14F-4D97-AF65-F5344CB8AC3E}">
        <p14:creationId xmlns:p14="http://schemas.microsoft.com/office/powerpoint/2010/main" val="1642893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E1443B-6554-8846-BB9F-136FC34C2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Apostamos por un modelo híbrido…</a:t>
            </a:r>
          </a:p>
        </p:txBody>
      </p:sp>
      <p:sp>
        <p:nvSpPr>
          <p:cNvPr id="41" name="Marcador de contenido 40">
            <a:extLst>
              <a:ext uri="{FF2B5EF4-FFF2-40B4-BE49-F238E27FC236}">
                <a16:creationId xmlns:a16="http://schemas.microsoft.com/office/drawing/2014/main" id="{3D755B1C-2D3C-0D43-9EF8-CCC5745F3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4303" indent="-214303">
              <a:buBlip>
                <a:blip r:embed="rId2"/>
              </a:buBlip>
            </a:pPr>
            <a:r>
              <a:rPr lang="es-ES" sz="1350" dirty="0"/>
              <a:t>Sistema de seguimiento de expedientes</a:t>
            </a:r>
          </a:p>
          <a:p>
            <a:pPr marL="214303" indent="-214303">
              <a:buBlip>
                <a:blip r:embed="rId2"/>
              </a:buBlip>
            </a:pPr>
            <a:r>
              <a:rPr lang="es-ES" sz="1350" dirty="0">
                <a:uFill>
                  <a:solidFill>
                    <a:srgbClr val="00EDB9"/>
                  </a:solidFill>
                </a:uFill>
              </a:rPr>
              <a:t>Conectado a una sede y registro electrónico</a:t>
            </a:r>
          </a:p>
          <a:p>
            <a:pPr marL="214303" indent="-214303">
              <a:buBlip>
                <a:blip r:embed="rId2"/>
              </a:buBlip>
            </a:pPr>
            <a:r>
              <a:rPr lang="es-ES" sz="1350" dirty="0">
                <a:uFill>
                  <a:solidFill>
                    <a:srgbClr val="00EDB9"/>
                  </a:solidFill>
                </a:uFill>
              </a:rPr>
              <a:t>Expedientes electrónicos e interoperables</a:t>
            </a:r>
          </a:p>
          <a:p>
            <a:pPr marL="214303" indent="-214303">
              <a:buBlip>
                <a:blip r:embed="rId2"/>
              </a:buBlip>
            </a:pPr>
            <a:r>
              <a:rPr lang="es-ES" sz="1350" dirty="0"/>
              <a:t>Implantación ágil</a:t>
            </a:r>
          </a:p>
          <a:p>
            <a:pPr marL="214303" indent="-214303">
              <a:buBlip>
                <a:blip r:embed="rId2"/>
              </a:buBlip>
            </a:pPr>
            <a:endParaRPr lang="es-ES" dirty="0"/>
          </a:p>
          <a:p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6C606E6-C7E9-2944-AD0A-EE4430253466}"/>
              </a:ext>
            </a:extLst>
          </p:cNvPr>
          <p:cNvSpPr/>
          <p:nvPr/>
        </p:nvSpPr>
        <p:spPr>
          <a:xfrm>
            <a:off x="2280673" y="4431078"/>
            <a:ext cx="22341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Automatización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4B64EA7-961B-C149-AE75-9F14D60B1E20}"/>
              </a:ext>
            </a:extLst>
          </p:cNvPr>
          <p:cNvSpPr/>
          <p:nvPr/>
        </p:nvSpPr>
        <p:spPr>
          <a:xfrm rot="16200000">
            <a:off x="-995064" y="3071034"/>
            <a:ext cx="2865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Esfuerzo   /   Inversión   /   Tiempo</a:t>
            </a:r>
          </a:p>
        </p:txBody>
      </p:sp>
      <p:sp>
        <p:nvSpPr>
          <p:cNvPr id="24" name="Redondear rectángulo de esquina diagonal 23">
            <a:extLst>
              <a:ext uri="{FF2B5EF4-FFF2-40B4-BE49-F238E27FC236}">
                <a16:creationId xmlns:a16="http://schemas.microsoft.com/office/drawing/2014/main" id="{304707AF-1CBF-5949-9E4A-B3CF660E4725}"/>
              </a:ext>
            </a:extLst>
          </p:cNvPr>
          <p:cNvSpPr/>
          <p:nvPr/>
        </p:nvSpPr>
        <p:spPr>
          <a:xfrm>
            <a:off x="628650" y="1465121"/>
            <a:ext cx="3657600" cy="2965957"/>
          </a:xfrm>
          <a:prstGeom prst="round2Diag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25" name="Redondear rectángulo de esquina diagonal 24">
            <a:extLst>
              <a:ext uri="{FF2B5EF4-FFF2-40B4-BE49-F238E27FC236}">
                <a16:creationId xmlns:a16="http://schemas.microsoft.com/office/drawing/2014/main" id="{BAF5ED16-315E-A044-A4A4-477A57A07E69}"/>
              </a:ext>
            </a:extLst>
          </p:cNvPr>
          <p:cNvSpPr/>
          <p:nvPr/>
        </p:nvSpPr>
        <p:spPr>
          <a:xfrm>
            <a:off x="794905" y="3842038"/>
            <a:ext cx="1172874" cy="444212"/>
          </a:xfrm>
          <a:prstGeom prst="round2DiagRect">
            <a:avLst/>
          </a:prstGeom>
          <a:solidFill>
            <a:srgbClr val="0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rgbClr val="5FFFD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Tramitación libre</a:t>
            </a:r>
            <a:endParaRPr lang="es-ES" sz="1050" dirty="0">
              <a:solidFill>
                <a:srgbClr val="5FFFD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C6B89F5-DBFF-354F-A6ED-5822D6507F42}"/>
              </a:ext>
            </a:extLst>
          </p:cNvPr>
          <p:cNvSpPr txBox="1"/>
          <p:nvPr/>
        </p:nvSpPr>
        <p:spPr>
          <a:xfrm>
            <a:off x="6881842" y="2155301"/>
            <a:ext cx="17616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350" b="1" dirty="0">
                <a:solidFill>
                  <a:schemeClr val="bg1"/>
                </a:solidFill>
              </a:rPr>
              <a:t>Automatización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52364033-7935-4642-82BA-D15AEB077E5A}"/>
              </a:ext>
            </a:extLst>
          </p:cNvPr>
          <p:cNvCxnSpPr/>
          <p:nvPr/>
        </p:nvCxnSpPr>
        <p:spPr>
          <a:xfrm flipV="1">
            <a:off x="2174300" y="2293803"/>
            <a:ext cx="1854777" cy="1992449"/>
          </a:xfrm>
          <a:prstGeom prst="straightConnector1">
            <a:avLst/>
          </a:prstGeom>
          <a:ln w="76200">
            <a:solidFill>
              <a:srgbClr val="00DFB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780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E1443B-6554-8846-BB9F-136FC34C2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Apostamos por un modelo híbrido…</a:t>
            </a:r>
          </a:p>
        </p:txBody>
      </p:sp>
      <p:sp>
        <p:nvSpPr>
          <p:cNvPr id="41" name="Marcador de contenido 40">
            <a:extLst>
              <a:ext uri="{FF2B5EF4-FFF2-40B4-BE49-F238E27FC236}">
                <a16:creationId xmlns:a16="http://schemas.microsoft.com/office/drawing/2014/main" id="{3D755B1C-2D3C-0D43-9EF8-CCC5745F3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s-ES" dirty="0"/>
          </a:p>
          <a:p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6C606E6-C7E9-2944-AD0A-EE4430253466}"/>
              </a:ext>
            </a:extLst>
          </p:cNvPr>
          <p:cNvSpPr/>
          <p:nvPr/>
        </p:nvSpPr>
        <p:spPr>
          <a:xfrm>
            <a:off x="2280673" y="4431078"/>
            <a:ext cx="22341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Automatización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4B64EA7-961B-C149-AE75-9F14D60B1E20}"/>
              </a:ext>
            </a:extLst>
          </p:cNvPr>
          <p:cNvSpPr/>
          <p:nvPr/>
        </p:nvSpPr>
        <p:spPr>
          <a:xfrm rot="16200000">
            <a:off x="-995064" y="3071034"/>
            <a:ext cx="2865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Esfuerzo   /   Inversión   /   Tiempo</a:t>
            </a:r>
          </a:p>
        </p:txBody>
      </p:sp>
      <p:sp>
        <p:nvSpPr>
          <p:cNvPr id="24" name="Redondear rectángulo de esquina diagonal 23">
            <a:extLst>
              <a:ext uri="{FF2B5EF4-FFF2-40B4-BE49-F238E27FC236}">
                <a16:creationId xmlns:a16="http://schemas.microsoft.com/office/drawing/2014/main" id="{304707AF-1CBF-5949-9E4A-B3CF660E4725}"/>
              </a:ext>
            </a:extLst>
          </p:cNvPr>
          <p:cNvSpPr/>
          <p:nvPr/>
        </p:nvSpPr>
        <p:spPr>
          <a:xfrm>
            <a:off x="628650" y="1465121"/>
            <a:ext cx="3657600" cy="2965957"/>
          </a:xfrm>
          <a:prstGeom prst="round2Diag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25" name="Redondear rectángulo de esquina diagonal 24">
            <a:extLst>
              <a:ext uri="{FF2B5EF4-FFF2-40B4-BE49-F238E27FC236}">
                <a16:creationId xmlns:a16="http://schemas.microsoft.com/office/drawing/2014/main" id="{BAF5ED16-315E-A044-A4A4-477A57A07E69}"/>
              </a:ext>
            </a:extLst>
          </p:cNvPr>
          <p:cNvSpPr/>
          <p:nvPr/>
        </p:nvSpPr>
        <p:spPr>
          <a:xfrm>
            <a:off x="794905" y="3842038"/>
            <a:ext cx="1172874" cy="444212"/>
          </a:xfrm>
          <a:prstGeom prst="round2DiagRect">
            <a:avLst/>
          </a:prstGeom>
          <a:solidFill>
            <a:srgbClr val="DE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Tramitación libre</a:t>
            </a:r>
            <a:endParaRPr lang="es-ES" sz="1050" dirty="0">
              <a:solidFill>
                <a:srgbClr val="006D8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Redondear rectángulo de esquina diagonal 25">
            <a:extLst>
              <a:ext uri="{FF2B5EF4-FFF2-40B4-BE49-F238E27FC236}">
                <a16:creationId xmlns:a16="http://schemas.microsoft.com/office/drawing/2014/main" id="{26EC60E0-804F-6C4F-B3D1-B1C8E312A016}"/>
              </a:ext>
            </a:extLst>
          </p:cNvPr>
          <p:cNvSpPr/>
          <p:nvPr/>
        </p:nvSpPr>
        <p:spPr>
          <a:xfrm>
            <a:off x="1341401" y="3276466"/>
            <a:ext cx="1172874" cy="444212"/>
          </a:xfrm>
          <a:prstGeom prst="round2DiagRect">
            <a:avLst/>
          </a:prstGeom>
          <a:solidFill>
            <a:srgbClr val="0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rgbClr val="5FFFD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Circuitos de</a:t>
            </a:r>
          </a:p>
          <a:p>
            <a:pPr algn="ctr"/>
            <a:r>
              <a:rPr lang="es-ES" sz="1050" dirty="0">
                <a:solidFill>
                  <a:srgbClr val="5FFFD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documentos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C6B89F5-DBFF-354F-A6ED-5822D6507F42}"/>
              </a:ext>
            </a:extLst>
          </p:cNvPr>
          <p:cNvSpPr txBox="1"/>
          <p:nvPr/>
        </p:nvSpPr>
        <p:spPr>
          <a:xfrm>
            <a:off x="6881842" y="2155301"/>
            <a:ext cx="17616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350" b="1" dirty="0">
                <a:solidFill>
                  <a:schemeClr val="bg1"/>
                </a:solidFill>
              </a:rPr>
              <a:t>Automatización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52364033-7935-4642-82BA-D15AEB077E5A}"/>
              </a:ext>
            </a:extLst>
          </p:cNvPr>
          <p:cNvCxnSpPr/>
          <p:nvPr/>
        </p:nvCxnSpPr>
        <p:spPr>
          <a:xfrm flipV="1">
            <a:off x="2174300" y="2293803"/>
            <a:ext cx="1854777" cy="1992449"/>
          </a:xfrm>
          <a:prstGeom prst="straightConnector1">
            <a:avLst/>
          </a:prstGeom>
          <a:ln w="76200">
            <a:solidFill>
              <a:srgbClr val="00DFB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o 13">
            <a:extLst>
              <a:ext uri="{FF2B5EF4-FFF2-40B4-BE49-F238E27FC236}">
                <a16:creationId xmlns:a16="http://schemas.microsoft.com/office/drawing/2014/main" id="{2D16CF84-485B-7D4E-ADDD-5F1B7ABD4A4C}"/>
              </a:ext>
            </a:extLst>
          </p:cNvPr>
          <p:cNvGrpSpPr/>
          <p:nvPr/>
        </p:nvGrpSpPr>
        <p:grpSpPr>
          <a:xfrm>
            <a:off x="4572002" y="1268018"/>
            <a:ext cx="4190319" cy="3488491"/>
            <a:chOff x="6261885" y="1770231"/>
            <a:chExt cx="5693530" cy="4739933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7CF6FEA0-B94F-E642-AA42-C5E062DB6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2600"/>
                </a:clrFrom>
                <a:clrTo>
                  <a:srgbClr val="FF26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61885" y="1770231"/>
              <a:ext cx="4493547" cy="4542073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13ECC8EA-E0DE-C143-8029-2F901784F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5898" y="3039135"/>
              <a:ext cx="3799517" cy="3471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5468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E1443B-6554-8846-BB9F-136FC34C2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Apostamos por un modelo híbrido…</a:t>
            </a:r>
          </a:p>
        </p:txBody>
      </p:sp>
      <p:sp>
        <p:nvSpPr>
          <p:cNvPr id="41" name="Marcador de contenido 40">
            <a:extLst>
              <a:ext uri="{FF2B5EF4-FFF2-40B4-BE49-F238E27FC236}">
                <a16:creationId xmlns:a16="http://schemas.microsoft.com/office/drawing/2014/main" id="{3D755B1C-2D3C-0D43-9EF8-CCC5745F3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s-ES" dirty="0"/>
          </a:p>
          <a:p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6C606E6-C7E9-2944-AD0A-EE4430253466}"/>
              </a:ext>
            </a:extLst>
          </p:cNvPr>
          <p:cNvSpPr/>
          <p:nvPr/>
        </p:nvSpPr>
        <p:spPr>
          <a:xfrm>
            <a:off x="2280673" y="4431078"/>
            <a:ext cx="22341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Automatización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4B64EA7-961B-C149-AE75-9F14D60B1E20}"/>
              </a:ext>
            </a:extLst>
          </p:cNvPr>
          <p:cNvSpPr/>
          <p:nvPr/>
        </p:nvSpPr>
        <p:spPr>
          <a:xfrm rot="16200000">
            <a:off x="-995064" y="3071034"/>
            <a:ext cx="2865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Esfuerzo   /   Inversión   /   Tiempo</a:t>
            </a:r>
          </a:p>
        </p:txBody>
      </p:sp>
      <p:sp>
        <p:nvSpPr>
          <p:cNvPr id="24" name="Redondear rectángulo de esquina diagonal 23">
            <a:extLst>
              <a:ext uri="{FF2B5EF4-FFF2-40B4-BE49-F238E27FC236}">
                <a16:creationId xmlns:a16="http://schemas.microsoft.com/office/drawing/2014/main" id="{304707AF-1CBF-5949-9E4A-B3CF660E4725}"/>
              </a:ext>
            </a:extLst>
          </p:cNvPr>
          <p:cNvSpPr/>
          <p:nvPr/>
        </p:nvSpPr>
        <p:spPr>
          <a:xfrm>
            <a:off x="628650" y="1465121"/>
            <a:ext cx="3657600" cy="2965957"/>
          </a:xfrm>
          <a:prstGeom prst="round2Diag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25" name="Redondear rectángulo de esquina diagonal 24">
            <a:extLst>
              <a:ext uri="{FF2B5EF4-FFF2-40B4-BE49-F238E27FC236}">
                <a16:creationId xmlns:a16="http://schemas.microsoft.com/office/drawing/2014/main" id="{BAF5ED16-315E-A044-A4A4-477A57A07E69}"/>
              </a:ext>
            </a:extLst>
          </p:cNvPr>
          <p:cNvSpPr/>
          <p:nvPr/>
        </p:nvSpPr>
        <p:spPr>
          <a:xfrm>
            <a:off x="794905" y="3842038"/>
            <a:ext cx="1172874" cy="444212"/>
          </a:xfrm>
          <a:prstGeom prst="round2DiagRect">
            <a:avLst/>
          </a:prstGeom>
          <a:solidFill>
            <a:srgbClr val="DE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Tramitación libre</a:t>
            </a:r>
            <a:endParaRPr lang="es-ES" sz="1050" dirty="0">
              <a:solidFill>
                <a:srgbClr val="006D8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Redondear rectángulo de esquina diagonal 25">
            <a:extLst>
              <a:ext uri="{FF2B5EF4-FFF2-40B4-BE49-F238E27FC236}">
                <a16:creationId xmlns:a16="http://schemas.microsoft.com/office/drawing/2014/main" id="{26EC60E0-804F-6C4F-B3D1-B1C8E312A016}"/>
              </a:ext>
            </a:extLst>
          </p:cNvPr>
          <p:cNvSpPr/>
          <p:nvPr/>
        </p:nvSpPr>
        <p:spPr>
          <a:xfrm>
            <a:off x="1341401" y="3276466"/>
            <a:ext cx="1172874" cy="444212"/>
          </a:xfrm>
          <a:prstGeom prst="round2DiagRect">
            <a:avLst/>
          </a:prstGeom>
          <a:solidFill>
            <a:srgbClr val="DE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Circuitos de</a:t>
            </a:r>
          </a:p>
          <a:p>
            <a:pPr algn="ctr"/>
            <a:r>
              <a:rPr lang="es-ES" sz="1050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documentos</a:t>
            </a:r>
          </a:p>
        </p:txBody>
      </p:sp>
      <p:sp>
        <p:nvSpPr>
          <p:cNvPr id="27" name="Redondear rectángulo de esquina diagonal 26">
            <a:extLst>
              <a:ext uri="{FF2B5EF4-FFF2-40B4-BE49-F238E27FC236}">
                <a16:creationId xmlns:a16="http://schemas.microsoft.com/office/drawing/2014/main" id="{0EB4F52C-6FBF-8B4B-AD1F-AED6F32106F5}"/>
              </a:ext>
            </a:extLst>
          </p:cNvPr>
          <p:cNvSpPr/>
          <p:nvPr/>
        </p:nvSpPr>
        <p:spPr>
          <a:xfrm>
            <a:off x="1887898" y="2710891"/>
            <a:ext cx="1172874" cy="444212"/>
          </a:xfrm>
          <a:prstGeom prst="round2DiagRect">
            <a:avLst/>
          </a:prstGeom>
          <a:solidFill>
            <a:srgbClr val="0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rgbClr val="5FFFD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Procesos de Resolución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C6B89F5-DBFF-354F-A6ED-5822D6507F42}"/>
              </a:ext>
            </a:extLst>
          </p:cNvPr>
          <p:cNvSpPr txBox="1"/>
          <p:nvPr/>
        </p:nvSpPr>
        <p:spPr>
          <a:xfrm>
            <a:off x="6881842" y="2155301"/>
            <a:ext cx="17616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350" b="1" dirty="0">
                <a:solidFill>
                  <a:schemeClr val="bg1"/>
                </a:solidFill>
              </a:rPr>
              <a:t>Automatización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52364033-7935-4642-82BA-D15AEB077E5A}"/>
              </a:ext>
            </a:extLst>
          </p:cNvPr>
          <p:cNvCxnSpPr/>
          <p:nvPr/>
        </p:nvCxnSpPr>
        <p:spPr>
          <a:xfrm flipV="1">
            <a:off x="2174300" y="2293803"/>
            <a:ext cx="1854777" cy="1992449"/>
          </a:xfrm>
          <a:prstGeom prst="straightConnector1">
            <a:avLst/>
          </a:prstGeom>
          <a:ln w="76200">
            <a:solidFill>
              <a:srgbClr val="00DFB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32848463-B172-9340-948D-56B701759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580" y="1852312"/>
            <a:ext cx="4265744" cy="2297316"/>
          </a:xfrm>
          <a:prstGeom prst="rect">
            <a:avLst/>
          </a:prstGeom>
        </p:spPr>
      </p:pic>
      <p:sp>
        <p:nvSpPr>
          <p:cNvPr id="3" name="Llamada de flecha hacia arriba 2">
            <a:extLst>
              <a:ext uri="{FF2B5EF4-FFF2-40B4-BE49-F238E27FC236}">
                <a16:creationId xmlns:a16="http://schemas.microsoft.com/office/drawing/2014/main" id="{9A1D5BC4-2317-2048-8ABC-DB8CBEE70557}"/>
              </a:ext>
            </a:extLst>
          </p:cNvPr>
          <p:cNvSpPr/>
          <p:nvPr/>
        </p:nvSpPr>
        <p:spPr>
          <a:xfrm>
            <a:off x="4940879" y="4060249"/>
            <a:ext cx="849457" cy="572474"/>
          </a:xfrm>
          <a:prstGeom prst="upArrowCallout">
            <a:avLst/>
          </a:prstGeom>
          <a:solidFill>
            <a:srgbClr val="00D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25" b="1" dirty="0">
                <a:latin typeface="Roboto" panose="02000000000000000000" pitchFamily="2" charset="0"/>
                <a:ea typeface="Roboto" panose="02000000000000000000" pitchFamily="2" charset="0"/>
              </a:rPr>
              <a:t>Módulo de control interno</a:t>
            </a:r>
          </a:p>
        </p:txBody>
      </p:sp>
      <p:sp>
        <p:nvSpPr>
          <p:cNvPr id="16" name="Llamada de flecha hacia arriba 15">
            <a:extLst>
              <a:ext uri="{FF2B5EF4-FFF2-40B4-BE49-F238E27FC236}">
                <a16:creationId xmlns:a16="http://schemas.microsoft.com/office/drawing/2014/main" id="{62566877-7520-8D47-8798-2C42441AA8E1}"/>
              </a:ext>
            </a:extLst>
          </p:cNvPr>
          <p:cNvSpPr/>
          <p:nvPr/>
        </p:nvSpPr>
        <p:spPr>
          <a:xfrm>
            <a:off x="6236112" y="4060249"/>
            <a:ext cx="1083251" cy="572474"/>
          </a:xfrm>
          <a:prstGeom prst="upArrowCallout">
            <a:avLst/>
          </a:prstGeom>
          <a:solidFill>
            <a:srgbClr val="00D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25" b="1" dirty="0">
                <a:latin typeface="Roboto" panose="02000000000000000000" pitchFamily="2" charset="0"/>
                <a:ea typeface="Roboto" panose="02000000000000000000" pitchFamily="2" charset="0"/>
              </a:rPr>
              <a:t>Módulo de órganos colegiados</a:t>
            </a:r>
          </a:p>
        </p:txBody>
      </p:sp>
    </p:spTree>
    <p:extLst>
      <p:ext uri="{BB962C8B-B14F-4D97-AF65-F5344CB8AC3E}">
        <p14:creationId xmlns:p14="http://schemas.microsoft.com/office/powerpoint/2010/main" val="4187445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E1443B-6554-8846-BB9F-136FC34C2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Apostamos por un modelo híbrido…</a:t>
            </a:r>
          </a:p>
        </p:txBody>
      </p:sp>
      <p:sp>
        <p:nvSpPr>
          <p:cNvPr id="41" name="Marcador de contenido 40">
            <a:extLst>
              <a:ext uri="{FF2B5EF4-FFF2-40B4-BE49-F238E27FC236}">
                <a16:creationId xmlns:a16="http://schemas.microsoft.com/office/drawing/2014/main" id="{3D755B1C-2D3C-0D43-9EF8-CCC5745F3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s-ES" dirty="0"/>
          </a:p>
          <a:p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6C606E6-C7E9-2944-AD0A-EE4430253466}"/>
              </a:ext>
            </a:extLst>
          </p:cNvPr>
          <p:cNvSpPr/>
          <p:nvPr/>
        </p:nvSpPr>
        <p:spPr>
          <a:xfrm>
            <a:off x="2280673" y="4431078"/>
            <a:ext cx="22341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Automatización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4B64EA7-961B-C149-AE75-9F14D60B1E20}"/>
              </a:ext>
            </a:extLst>
          </p:cNvPr>
          <p:cNvSpPr/>
          <p:nvPr/>
        </p:nvSpPr>
        <p:spPr>
          <a:xfrm rot="16200000">
            <a:off x="-995064" y="3071034"/>
            <a:ext cx="2865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Esfuerzo   /   Inversión   /   Tiempo</a:t>
            </a:r>
          </a:p>
        </p:txBody>
      </p:sp>
      <p:sp>
        <p:nvSpPr>
          <p:cNvPr id="24" name="Redondear rectángulo de esquina diagonal 23">
            <a:extLst>
              <a:ext uri="{FF2B5EF4-FFF2-40B4-BE49-F238E27FC236}">
                <a16:creationId xmlns:a16="http://schemas.microsoft.com/office/drawing/2014/main" id="{304707AF-1CBF-5949-9E4A-B3CF660E4725}"/>
              </a:ext>
            </a:extLst>
          </p:cNvPr>
          <p:cNvSpPr/>
          <p:nvPr/>
        </p:nvSpPr>
        <p:spPr>
          <a:xfrm>
            <a:off x="628650" y="1465121"/>
            <a:ext cx="3657600" cy="2965957"/>
          </a:xfrm>
          <a:prstGeom prst="round2Diag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25" name="Redondear rectángulo de esquina diagonal 24">
            <a:extLst>
              <a:ext uri="{FF2B5EF4-FFF2-40B4-BE49-F238E27FC236}">
                <a16:creationId xmlns:a16="http://schemas.microsoft.com/office/drawing/2014/main" id="{BAF5ED16-315E-A044-A4A4-477A57A07E69}"/>
              </a:ext>
            </a:extLst>
          </p:cNvPr>
          <p:cNvSpPr/>
          <p:nvPr/>
        </p:nvSpPr>
        <p:spPr>
          <a:xfrm>
            <a:off x="794905" y="3842038"/>
            <a:ext cx="1172874" cy="444212"/>
          </a:xfrm>
          <a:prstGeom prst="round2DiagRect">
            <a:avLst/>
          </a:prstGeom>
          <a:solidFill>
            <a:srgbClr val="DE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Tramitación libre</a:t>
            </a:r>
            <a:endParaRPr lang="es-ES" sz="1050" dirty="0">
              <a:solidFill>
                <a:srgbClr val="006D8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Redondear rectángulo de esquina diagonal 25">
            <a:extLst>
              <a:ext uri="{FF2B5EF4-FFF2-40B4-BE49-F238E27FC236}">
                <a16:creationId xmlns:a16="http://schemas.microsoft.com/office/drawing/2014/main" id="{26EC60E0-804F-6C4F-B3D1-B1C8E312A016}"/>
              </a:ext>
            </a:extLst>
          </p:cNvPr>
          <p:cNvSpPr/>
          <p:nvPr/>
        </p:nvSpPr>
        <p:spPr>
          <a:xfrm>
            <a:off x="1341401" y="3276466"/>
            <a:ext cx="1172874" cy="444212"/>
          </a:xfrm>
          <a:prstGeom prst="round2DiagRect">
            <a:avLst/>
          </a:prstGeom>
          <a:solidFill>
            <a:srgbClr val="DE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Circuitos de</a:t>
            </a:r>
          </a:p>
          <a:p>
            <a:pPr algn="ctr"/>
            <a:r>
              <a:rPr lang="es-ES" sz="1050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documentos</a:t>
            </a:r>
          </a:p>
        </p:txBody>
      </p:sp>
      <p:sp>
        <p:nvSpPr>
          <p:cNvPr id="27" name="Redondear rectángulo de esquina diagonal 26">
            <a:extLst>
              <a:ext uri="{FF2B5EF4-FFF2-40B4-BE49-F238E27FC236}">
                <a16:creationId xmlns:a16="http://schemas.microsoft.com/office/drawing/2014/main" id="{0EB4F52C-6FBF-8B4B-AD1F-AED6F32106F5}"/>
              </a:ext>
            </a:extLst>
          </p:cNvPr>
          <p:cNvSpPr/>
          <p:nvPr/>
        </p:nvSpPr>
        <p:spPr>
          <a:xfrm>
            <a:off x="1887898" y="2710891"/>
            <a:ext cx="1172874" cy="444212"/>
          </a:xfrm>
          <a:prstGeom prst="round2DiagRect">
            <a:avLst/>
          </a:prstGeom>
          <a:solidFill>
            <a:srgbClr val="DE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Procesos de Resolución</a:t>
            </a:r>
          </a:p>
        </p:txBody>
      </p:sp>
      <p:sp>
        <p:nvSpPr>
          <p:cNvPr id="28" name="Redondear rectángulo de esquina diagonal 27">
            <a:extLst>
              <a:ext uri="{FF2B5EF4-FFF2-40B4-BE49-F238E27FC236}">
                <a16:creationId xmlns:a16="http://schemas.microsoft.com/office/drawing/2014/main" id="{2FC1E1FA-3DB5-9440-996E-F6D933BFB1B3}"/>
              </a:ext>
            </a:extLst>
          </p:cNvPr>
          <p:cNvSpPr/>
          <p:nvPr/>
        </p:nvSpPr>
        <p:spPr>
          <a:xfrm>
            <a:off x="2434394" y="2145316"/>
            <a:ext cx="1172874" cy="444212"/>
          </a:xfrm>
          <a:prstGeom prst="round2DiagRect">
            <a:avLst/>
          </a:prstGeom>
          <a:solidFill>
            <a:srgbClr val="0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 err="1">
                <a:solidFill>
                  <a:srgbClr val="5FFFD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ProcedimientosReglados</a:t>
            </a:r>
            <a:endParaRPr lang="es-ES" sz="1050" dirty="0">
              <a:solidFill>
                <a:srgbClr val="5FFFDF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C6B89F5-DBFF-354F-A6ED-5822D6507F42}"/>
              </a:ext>
            </a:extLst>
          </p:cNvPr>
          <p:cNvSpPr txBox="1"/>
          <p:nvPr/>
        </p:nvSpPr>
        <p:spPr>
          <a:xfrm>
            <a:off x="6881842" y="2155301"/>
            <a:ext cx="17616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350" b="1" dirty="0">
                <a:solidFill>
                  <a:schemeClr val="bg1"/>
                </a:solidFill>
              </a:rPr>
              <a:t>Automatización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52364033-7935-4642-82BA-D15AEB077E5A}"/>
              </a:ext>
            </a:extLst>
          </p:cNvPr>
          <p:cNvCxnSpPr/>
          <p:nvPr/>
        </p:nvCxnSpPr>
        <p:spPr>
          <a:xfrm flipV="1">
            <a:off x="2174300" y="2293803"/>
            <a:ext cx="1854777" cy="1992449"/>
          </a:xfrm>
          <a:prstGeom prst="straightConnector1">
            <a:avLst/>
          </a:prstGeom>
          <a:ln w="76200">
            <a:solidFill>
              <a:srgbClr val="00DFB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95E9DC4-FF5A-D84D-B9F2-1FEB083604E0}"/>
              </a:ext>
            </a:extLst>
          </p:cNvPr>
          <p:cNvSpPr/>
          <p:nvPr/>
        </p:nvSpPr>
        <p:spPr>
          <a:xfrm>
            <a:off x="5552706" y="1664817"/>
            <a:ext cx="2194560" cy="2623513"/>
          </a:xfrm>
          <a:prstGeom prst="rect">
            <a:avLst/>
          </a:prstGeom>
          <a:solidFill>
            <a:srgbClr val="73EDDE">
              <a:alpha val="4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50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6146881-FB11-5848-BE80-FADF704AD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477" y="2702601"/>
            <a:ext cx="2081231" cy="99872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C92F138-A855-2143-BA13-F7371DB8E25B}"/>
              </a:ext>
            </a:extLst>
          </p:cNvPr>
          <p:cNvSpPr txBox="1"/>
          <p:nvPr/>
        </p:nvSpPr>
        <p:spPr>
          <a:xfrm>
            <a:off x="5545498" y="2482706"/>
            <a:ext cx="1969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s-ES" sz="900" b="1" dirty="0">
                <a:latin typeface="Roboto" panose="02000000000000000000" pitchFamily="2" charset="0"/>
                <a:ea typeface="Roboto" panose="02000000000000000000" pitchFamily="2" charset="0"/>
              </a:rPr>
              <a:t>Resolución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8518B00-B38F-7B49-9158-4C441BFC94C3}"/>
              </a:ext>
            </a:extLst>
          </p:cNvPr>
          <p:cNvSpPr txBox="1"/>
          <p:nvPr/>
        </p:nvSpPr>
        <p:spPr>
          <a:xfrm>
            <a:off x="5552707" y="1688501"/>
            <a:ext cx="1969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s-ES" sz="900" b="1" dirty="0">
                <a:latin typeface="Roboto" panose="02000000000000000000" pitchFamily="2" charset="0"/>
                <a:ea typeface="Roboto" panose="02000000000000000000" pitchFamily="2" charset="0"/>
              </a:rPr>
              <a:t>Ordenación e Instrucción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E829596-CFF0-4F4A-BBEE-63832AC23880}"/>
              </a:ext>
            </a:extLst>
          </p:cNvPr>
          <p:cNvSpPr/>
          <p:nvPr/>
        </p:nvSpPr>
        <p:spPr>
          <a:xfrm>
            <a:off x="5597293" y="1892295"/>
            <a:ext cx="2097623" cy="943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732DC8B-A128-CA4E-83BE-F436C029E24F}"/>
              </a:ext>
            </a:extLst>
          </p:cNvPr>
          <p:cNvSpPr/>
          <p:nvPr/>
        </p:nvSpPr>
        <p:spPr>
          <a:xfrm>
            <a:off x="5597293" y="2031636"/>
            <a:ext cx="2097623" cy="943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36E53DD-EBA7-9848-BCA0-13EFCF9242E7}"/>
              </a:ext>
            </a:extLst>
          </p:cNvPr>
          <p:cNvSpPr/>
          <p:nvPr/>
        </p:nvSpPr>
        <p:spPr>
          <a:xfrm>
            <a:off x="5597293" y="2170977"/>
            <a:ext cx="2097623" cy="943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6699C4A-569D-8842-A13C-128B12EBB524}"/>
              </a:ext>
            </a:extLst>
          </p:cNvPr>
          <p:cNvSpPr/>
          <p:nvPr/>
        </p:nvSpPr>
        <p:spPr>
          <a:xfrm>
            <a:off x="5545498" y="3923214"/>
            <a:ext cx="2194560" cy="365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0679314-E94B-2446-A27A-8F5F31491F87}"/>
              </a:ext>
            </a:extLst>
          </p:cNvPr>
          <p:cNvSpPr txBox="1"/>
          <p:nvPr/>
        </p:nvSpPr>
        <p:spPr>
          <a:xfrm>
            <a:off x="5545498" y="3775448"/>
            <a:ext cx="19697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s-ES" sz="900" b="1" dirty="0">
                <a:latin typeface="Roboto" panose="02000000000000000000" pitchFamily="2" charset="0"/>
                <a:ea typeface="Roboto" panose="02000000000000000000" pitchFamily="2" charset="0"/>
              </a:rPr>
              <a:t>Ejecución del Acto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6ED15162-4EA2-AA45-8B67-31E9AEB5CEA5}"/>
              </a:ext>
            </a:extLst>
          </p:cNvPr>
          <p:cNvSpPr/>
          <p:nvPr/>
        </p:nvSpPr>
        <p:spPr>
          <a:xfrm>
            <a:off x="5590085" y="3979242"/>
            <a:ext cx="2097623" cy="943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678CD1FC-E19E-1F46-9301-00498137BDFF}"/>
              </a:ext>
            </a:extLst>
          </p:cNvPr>
          <p:cNvSpPr/>
          <p:nvPr/>
        </p:nvSpPr>
        <p:spPr>
          <a:xfrm>
            <a:off x="5590085" y="4118583"/>
            <a:ext cx="2097623" cy="943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608EE1B5-87CF-0942-95B4-51160D394F10}"/>
              </a:ext>
            </a:extLst>
          </p:cNvPr>
          <p:cNvSpPr/>
          <p:nvPr/>
        </p:nvSpPr>
        <p:spPr>
          <a:xfrm>
            <a:off x="5590085" y="2306289"/>
            <a:ext cx="2097623" cy="943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AF7132D-3C1F-4D40-814B-7021B14228D0}"/>
              </a:ext>
            </a:extLst>
          </p:cNvPr>
          <p:cNvSpPr txBox="1"/>
          <p:nvPr/>
        </p:nvSpPr>
        <p:spPr>
          <a:xfrm>
            <a:off x="6190570" y="1133518"/>
            <a:ext cx="8543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900" b="1" dirty="0">
                <a:latin typeface="Roboto" panose="02000000000000000000" pitchFamily="2" charset="0"/>
                <a:ea typeface="Roboto" panose="02000000000000000000" pitchFamily="2" charset="0"/>
              </a:rPr>
              <a:t>INICIACIÓN</a:t>
            </a: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EFC79268-C61D-5D48-B1D3-847C5CF8B919}"/>
              </a:ext>
            </a:extLst>
          </p:cNvPr>
          <p:cNvSpPr/>
          <p:nvPr/>
        </p:nvSpPr>
        <p:spPr>
          <a:xfrm>
            <a:off x="6546629" y="1356740"/>
            <a:ext cx="142257" cy="142257"/>
          </a:xfrm>
          <a:prstGeom prst="ellipse">
            <a:avLst/>
          </a:prstGeom>
          <a:solidFill>
            <a:srgbClr val="0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cxnSp>
        <p:nvCxnSpPr>
          <p:cNvPr id="36" name="Conector angular 35">
            <a:extLst>
              <a:ext uri="{FF2B5EF4-FFF2-40B4-BE49-F238E27FC236}">
                <a16:creationId xmlns:a16="http://schemas.microsoft.com/office/drawing/2014/main" id="{1DDF1F18-3E25-B04A-B38B-880BE390E3F2}"/>
              </a:ext>
            </a:extLst>
          </p:cNvPr>
          <p:cNvCxnSpPr>
            <a:cxnSpLocks/>
            <a:stCxn id="35" idx="4"/>
          </p:cNvCxnSpPr>
          <p:nvPr/>
        </p:nvCxnSpPr>
        <p:spPr>
          <a:xfrm rot="5400000">
            <a:off x="6539911" y="1576165"/>
            <a:ext cx="155018" cy="678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C1762A77-73A9-424E-AA59-28D8E6BD7AD7}"/>
              </a:ext>
            </a:extLst>
          </p:cNvPr>
          <p:cNvSpPr txBox="1"/>
          <p:nvPr/>
        </p:nvSpPr>
        <p:spPr>
          <a:xfrm>
            <a:off x="6261698" y="4661909"/>
            <a:ext cx="8543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900" b="1" dirty="0">
                <a:latin typeface="Roboto" panose="02000000000000000000" pitchFamily="2" charset="0"/>
                <a:ea typeface="Roboto" panose="02000000000000000000" pitchFamily="2" charset="0"/>
              </a:rPr>
              <a:t>ARCHIVO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D61D281B-5A3C-B34E-B781-FA822AB7C0FE}"/>
              </a:ext>
            </a:extLst>
          </p:cNvPr>
          <p:cNvSpPr/>
          <p:nvPr/>
        </p:nvSpPr>
        <p:spPr>
          <a:xfrm>
            <a:off x="6617081" y="4493984"/>
            <a:ext cx="142257" cy="142257"/>
          </a:xfrm>
          <a:prstGeom prst="ellipse">
            <a:avLst/>
          </a:prstGeom>
          <a:solidFill>
            <a:srgbClr val="0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cxnSp>
        <p:nvCxnSpPr>
          <p:cNvPr id="40" name="Conector angular 39">
            <a:extLst>
              <a:ext uri="{FF2B5EF4-FFF2-40B4-BE49-F238E27FC236}">
                <a16:creationId xmlns:a16="http://schemas.microsoft.com/office/drawing/2014/main" id="{4C0ED0BF-F089-5245-AB48-4AE35D246EBE}"/>
              </a:ext>
            </a:extLst>
          </p:cNvPr>
          <p:cNvCxnSpPr>
            <a:cxnSpLocks/>
            <a:endCxn id="38" idx="0"/>
          </p:cNvCxnSpPr>
          <p:nvPr/>
        </p:nvCxnSpPr>
        <p:spPr>
          <a:xfrm rot="5400000">
            <a:off x="6568111" y="4372927"/>
            <a:ext cx="241154" cy="956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16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E1443B-6554-8846-BB9F-136FC34C2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Apostamos por un modelo híbrido…</a:t>
            </a:r>
          </a:p>
        </p:txBody>
      </p:sp>
      <p:sp>
        <p:nvSpPr>
          <p:cNvPr id="41" name="Marcador de contenido 40">
            <a:extLst>
              <a:ext uri="{FF2B5EF4-FFF2-40B4-BE49-F238E27FC236}">
                <a16:creationId xmlns:a16="http://schemas.microsoft.com/office/drawing/2014/main" id="{3D755B1C-2D3C-0D43-9EF8-CCC5745F3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s-ES" dirty="0"/>
          </a:p>
          <a:p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6C606E6-C7E9-2944-AD0A-EE4430253466}"/>
              </a:ext>
            </a:extLst>
          </p:cNvPr>
          <p:cNvSpPr/>
          <p:nvPr/>
        </p:nvSpPr>
        <p:spPr>
          <a:xfrm>
            <a:off x="2280673" y="4431078"/>
            <a:ext cx="22341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Automatización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4B64EA7-961B-C149-AE75-9F14D60B1E20}"/>
              </a:ext>
            </a:extLst>
          </p:cNvPr>
          <p:cNvSpPr/>
          <p:nvPr/>
        </p:nvSpPr>
        <p:spPr>
          <a:xfrm rot="16200000">
            <a:off x="-995064" y="3071034"/>
            <a:ext cx="2865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Esfuerzo   /   Inversión   /   Tiempo</a:t>
            </a:r>
          </a:p>
        </p:txBody>
      </p:sp>
      <p:sp>
        <p:nvSpPr>
          <p:cNvPr id="24" name="Redondear rectángulo de esquina diagonal 23">
            <a:extLst>
              <a:ext uri="{FF2B5EF4-FFF2-40B4-BE49-F238E27FC236}">
                <a16:creationId xmlns:a16="http://schemas.microsoft.com/office/drawing/2014/main" id="{304707AF-1CBF-5949-9E4A-B3CF660E4725}"/>
              </a:ext>
            </a:extLst>
          </p:cNvPr>
          <p:cNvSpPr/>
          <p:nvPr/>
        </p:nvSpPr>
        <p:spPr>
          <a:xfrm>
            <a:off x="628650" y="1465121"/>
            <a:ext cx="3657600" cy="2965957"/>
          </a:xfrm>
          <a:prstGeom prst="round2Diag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25" name="Redondear rectángulo de esquina diagonal 24">
            <a:extLst>
              <a:ext uri="{FF2B5EF4-FFF2-40B4-BE49-F238E27FC236}">
                <a16:creationId xmlns:a16="http://schemas.microsoft.com/office/drawing/2014/main" id="{BAF5ED16-315E-A044-A4A4-477A57A07E69}"/>
              </a:ext>
            </a:extLst>
          </p:cNvPr>
          <p:cNvSpPr/>
          <p:nvPr/>
        </p:nvSpPr>
        <p:spPr>
          <a:xfrm>
            <a:off x="794905" y="3842038"/>
            <a:ext cx="1172874" cy="444212"/>
          </a:xfrm>
          <a:prstGeom prst="round2DiagRect">
            <a:avLst/>
          </a:prstGeom>
          <a:solidFill>
            <a:srgbClr val="DE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Tramitación libre</a:t>
            </a:r>
            <a:endParaRPr lang="es-ES" sz="1050" dirty="0">
              <a:solidFill>
                <a:srgbClr val="006D8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Redondear rectángulo de esquina diagonal 25">
            <a:extLst>
              <a:ext uri="{FF2B5EF4-FFF2-40B4-BE49-F238E27FC236}">
                <a16:creationId xmlns:a16="http://schemas.microsoft.com/office/drawing/2014/main" id="{26EC60E0-804F-6C4F-B3D1-B1C8E312A016}"/>
              </a:ext>
            </a:extLst>
          </p:cNvPr>
          <p:cNvSpPr/>
          <p:nvPr/>
        </p:nvSpPr>
        <p:spPr>
          <a:xfrm>
            <a:off x="1341401" y="3276466"/>
            <a:ext cx="1172874" cy="444212"/>
          </a:xfrm>
          <a:prstGeom prst="round2DiagRect">
            <a:avLst/>
          </a:prstGeom>
          <a:solidFill>
            <a:srgbClr val="DE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Circuitos de</a:t>
            </a:r>
          </a:p>
          <a:p>
            <a:pPr algn="ctr"/>
            <a:r>
              <a:rPr lang="es-ES" sz="1050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documentos</a:t>
            </a:r>
          </a:p>
        </p:txBody>
      </p:sp>
      <p:sp>
        <p:nvSpPr>
          <p:cNvPr id="27" name="Redondear rectángulo de esquina diagonal 26">
            <a:extLst>
              <a:ext uri="{FF2B5EF4-FFF2-40B4-BE49-F238E27FC236}">
                <a16:creationId xmlns:a16="http://schemas.microsoft.com/office/drawing/2014/main" id="{0EB4F52C-6FBF-8B4B-AD1F-AED6F32106F5}"/>
              </a:ext>
            </a:extLst>
          </p:cNvPr>
          <p:cNvSpPr/>
          <p:nvPr/>
        </p:nvSpPr>
        <p:spPr>
          <a:xfrm>
            <a:off x="1887898" y="2710891"/>
            <a:ext cx="1172874" cy="444212"/>
          </a:xfrm>
          <a:prstGeom prst="round2DiagRect">
            <a:avLst/>
          </a:prstGeom>
          <a:solidFill>
            <a:srgbClr val="DE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Procesos de Resolución</a:t>
            </a:r>
          </a:p>
        </p:txBody>
      </p:sp>
      <p:sp>
        <p:nvSpPr>
          <p:cNvPr id="28" name="Redondear rectángulo de esquina diagonal 27">
            <a:extLst>
              <a:ext uri="{FF2B5EF4-FFF2-40B4-BE49-F238E27FC236}">
                <a16:creationId xmlns:a16="http://schemas.microsoft.com/office/drawing/2014/main" id="{2FC1E1FA-3DB5-9440-996E-F6D933BFB1B3}"/>
              </a:ext>
            </a:extLst>
          </p:cNvPr>
          <p:cNvSpPr/>
          <p:nvPr/>
        </p:nvSpPr>
        <p:spPr>
          <a:xfrm>
            <a:off x="2434394" y="2145316"/>
            <a:ext cx="1172874" cy="444212"/>
          </a:xfrm>
          <a:prstGeom prst="round2DiagRect">
            <a:avLst/>
          </a:prstGeom>
          <a:solidFill>
            <a:srgbClr val="0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 err="1">
                <a:solidFill>
                  <a:srgbClr val="5FFFD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ProcedimientosReglados</a:t>
            </a:r>
            <a:endParaRPr lang="es-ES" sz="1050" dirty="0">
              <a:solidFill>
                <a:srgbClr val="5FFFDF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C6B89F5-DBFF-354F-A6ED-5822D6507F42}"/>
              </a:ext>
            </a:extLst>
          </p:cNvPr>
          <p:cNvSpPr txBox="1"/>
          <p:nvPr/>
        </p:nvSpPr>
        <p:spPr>
          <a:xfrm>
            <a:off x="6881842" y="2155301"/>
            <a:ext cx="17616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350" b="1" dirty="0">
                <a:solidFill>
                  <a:schemeClr val="bg1"/>
                </a:solidFill>
              </a:rPr>
              <a:t>Automatización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52364033-7935-4642-82BA-D15AEB077E5A}"/>
              </a:ext>
            </a:extLst>
          </p:cNvPr>
          <p:cNvCxnSpPr/>
          <p:nvPr/>
        </p:nvCxnSpPr>
        <p:spPr>
          <a:xfrm flipV="1">
            <a:off x="2174300" y="2293803"/>
            <a:ext cx="1854777" cy="1992449"/>
          </a:xfrm>
          <a:prstGeom prst="straightConnector1">
            <a:avLst/>
          </a:prstGeom>
          <a:ln w="76200">
            <a:solidFill>
              <a:srgbClr val="00DFB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n 41">
            <a:extLst>
              <a:ext uri="{FF2B5EF4-FFF2-40B4-BE49-F238E27FC236}">
                <a16:creationId xmlns:a16="http://schemas.microsoft.com/office/drawing/2014/main" id="{7E82DD65-414E-684D-82CC-A42A20F49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452" y="1640429"/>
            <a:ext cx="577188" cy="696684"/>
          </a:xfrm>
          <a:prstGeom prst="rect">
            <a:avLst/>
          </a:prstGeom>
          <a:solidFill>
            <a:srgbClr val="73EDDE"/>
          </a:solidFill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37BD9817-2F40-5446-9F26-ADB1D7B7D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337" y="2825288"/>
            <a:ext cx="577188" cy="696684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08AA2D2D-9055-6949-87F1-AE569E85D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452" y="2806760"/>
            <a:ext cx="577188" cy="696684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43662D94-D89F-B24B-AD75-1943BE12F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285" y="3647439"/>
            <a:ext cx="577188" cy="696684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35E6373C-D8A5-1143-9977-FCD951080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285" y="2812403"/>
            <a:ext cx="577188" cy="696684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E406B71-D982-FE46-B4EF-96939100ADE5}"/>
              </a:ext>
            </a:extLst>
          </p:cNvPr>
          <p:cNvSpPr txBox="1"/>
          <p:nvPr/>
        </p:nvSpPr>
        <p:spPr>
          <a:xfrm>
            <a:off x="6298060" y="1140520"/>
            <a:ext cx="85437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750" b="1" dirty="0"/>
              <a:t>INICIACIÓN</a:t>
            </a: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6C24C87B-2793-2342-9A6B-CA7BAC4CB660}"/>
              </a:ext>
            </a:extLst>
          </p:cNvPr>
          <p:cNvSpPr/>
          <p:nvPr/>
        </p:nvSpPr>
        <p:spPr>
          <a:xfrm>
            <a:off x="6632081" y="1353650"/>
            <a:ext cx="142257" cy="142257"/>
          </a:xfrm>
          <a:prstGeom prst="ellipse">
            <a:avLst/>
          </a:prstGeom>
          <a:solidFill>
            <a:srgbClr val="0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0DBBDB05-F759-2B46-9DBF-C0FDB096BC64}"/>
              </a:ext>
            </a:extLst>
          </p:cNvPr>
          <p:cNvSpPr txBox="1"/>
          <p:nvPr/>
        </p:nvSpPr>
        <p:spPr>
          <a:xfrm>
            <a:off x="6300185" y="4563923"/>
            <a:ext cx="85437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750" b="1" dirty="0"/>
              <a:t>ARCHIVO</a:t>
            </a:r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656F2C11-282F-6447-AD05-380D8111CF35}"/>
              </a:ext>
            </a:extLst>
          </p:cNvPr>
          <p:cNvSpPr/>
          <p:nvPr/>
        </p:nvSpPr>
        <p:spPr>
          <a:xfrm>
            <a:off x="6639431" y="4414151"/>
            <a:ext cx="142257" cy="142257"/>
          </a:xfrm>
          <a:prstGeom prst="ellipse">
            <a:avLst/>
          </a:prstGeom>
          <a:solidFill>
            <a:srgbClr val="0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51" name="Rombo 50">
            <a:extLst>
              <a:ext uri="{FF2B5EF4-FFF2-40B4-BE49-F238E27FC236}">
                <a16:creationId xmlns:a16="http://schemas.microsoft.com/office/drawing/2014/main" id="{918B1C72-B8AB-6F4B-89BB-418D1EFA31F4}"/>
              </a:ext>
            </a:extLst>
          </p:cNvPr>
          <p:cNvSpPr/>
          <p:nvPr/>
        </p:nvSpPr>
        <p:spPr>
          <a:xfrm>
            <a:off x="6598281" y="2463520"/>
            <a:ext cx="225911" cy="209774"/>
          </a:xfrm>
          <a:prstGeom prst="diamond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25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a:rPr>
              <a:t>X</a:t>
            </a:r>
          </a:p>
        </p:txBody>
      </p:sp>
      <p:cxnSp>
        <p:nvCxnSpPr>
          <p:cNvPr id="52" name="Conector angular 51">
            <a:extLst>
              <a:ext uri="{FF2B5EF4-FFF2-40B4-BE49-F238E27FC236}">
                <a16:creationId xmlns:a16="http://schemas.microsoft.com/office/drawing/2014/main" id="{A233269A-59AE-CE43-A202-BFA773EEF332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6824191" y="2568406"/>
            <a:ext cx="992180" cy="244994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angular 52">
            <a:extLst>
              <a:ext uri="{FF2B5EF4-FFF2-40B4-BE49-F238E27FC236}">
                <a16:creationId xmlns:a16="http://schemas.microsoft.com/office/drawing/2014/main" id="{D7937F15-BFEE-B14A-A49F-3AC3E64FB8DB}"/>
              </a:ext>
            </a:extLst>
          </p:cNvPr>
          <p:cNvCxnSpPr>
            <a:cxnSpLocks/>
            <a:endCxn id="51" idx="0"/>
          </p:cNvCxnSpPr>
          <p:nvPr/>
        </p:nvCxnSpPr>
        <p:spPr>
          <a:xfrm rot="16200000" flipH="1">
            <a:off x="6637312" y="2389598"/>
            <a:ext cx="146964" cy="88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angular 53">
            <a:extLst>
              <a:ext uri="{FF2B5EF4-FFF2-40B4-BE49-F238E27FC236}">
                <a16:creationId xmlns:a16="http://schemas.microsoft.com/office/drawing/2014/main" id="{C9594432-4097-874D-83A7-811531B1A262}"/>
              </a:ext>
            </a:extLst>
          </p:cNvPr>
          <p:cNvCxnSpPr>
            <a:cxnSpLocks/>
            <a:stCxn id="48" idx="4"/>
          </p:cNvCxnSpPr>
          <p:nvPr/>
        </p:nvCxnSpPr>
        <p:spPr>
          <a:xfrm rot="5400000">
            <a:off x="6619370" y="1578870"/>
            <a:ext cx="166801" cy="88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angular 54">
            <a:extLst>
              <a:ext uri="{FF2B5EF4-FFF2-40B4-BE49-F238E27FC236}">
                <a16:creationId xmlns:a16="http://schemas.microsoft.com/office/drawing/2014/main" id="{9DA6BEE9-694A-654E-959C-1A0E26F6E207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34809" y="3565877"/>
            <a:ext cx="163127" cy="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angular 55">
            <a:extLst>
              <a:ext uri="{FF2B5EF4-FFF2-40B4-BE49-F238E27FC236}">
                <a16:creationId xmlns:a16="http://schemas.microsoft.com/office/drawing/2014/main" id="{303536E8-6D28-0D49-B307-2EDFE0913746}"/>
              </a:ext>
            </a:extLst>
          </p:cNvPr>
          <p:cNvCxnSpPr>
            <a:cxnSpLocks/>
            <a:stCxn id="51" idx="1"/>
          </p:cNvCxnSpPr>
          <p:nvPr/>
        </p:nvCxnSpPr>
        <p:spPr>
          <a:xfrm rot="10800000" flipV="1">
            <a:off x="5735441" y="2568408"/>
            <a:ext cx="862839" cy="333041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angular 56">
            <a:extLst>
              <a:ext uri="{FF2B5EF4-FFF2-40B4-BE49-F238E27FC236}">
                <a16:creationId xmlns:a16="http://schemas.microsoft.com/office/drawing/2014/main" id="{251F9098-7476-A749-A2FF-A90EAFECCF63}"/>
              </a:ext>
            </a:extLst>
          </p:cNvPr>
          <p:cNvCxnSpPr>
            <a:cxnSpLocks/>
          </p:cNvCxnSpPr>
          <p:nvPr/>
        </p:nvCxnSpPr>
        <p:spPr>
          <a:xfrm rot="5400000" flipH="1">
            <a:off x="5429893" y="3202308"/>
            <a:ext cx="335456" cy="278105"/>
          </a:xfrm>
          <a:prstGeom prst="bentConnector4">
            <a:avLst>
              <a:gd name="adj1" fmla="val -51109"/>
              <a:gd name="adj2" fmla="val 161649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angular 57">
            <a:extLst>
              <a:ext uri="{FF2B5EF4-FFF2-40B4-BE49-F238E27FC236}">
                <a16:creationId xmlns:a16="http://schemas.microsoft.com/office/drawing/2014/main" id="{DA7E1320-0E4A-A44A-8BA2-8650D592452F}"/>
              </a:ext>
            </a:extLst>
          </p:cNvPr>
          <p:cNvCxnSpPr>
            <a:cxnSpLocks/>
            <a:endCxn id="50" idx="6"/>
          </p:cNvCxnSpPr>
          <p:nvPr/>
        </p:nvCxnSpPr>
        <p:spPr>
          <a:xfrm rot="5400000">
            <a:off x="7133868" y="3792471"/>
            <a:ext cx="340631" cy="1044989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angular 58">
            <a:extLst>
              <a:ext uri="{FF2B5EF4-FFF2-40B4-BE49-F238E27FC236}">
                <a16:creationId xmlns:a16="http://schemas.microsoft.com/office/drawing/2014/main" id="{4EB4EBB7-D751-694F-A121-C27215028939}"/>
              </a:ext>
            </a:extLst>
          </p:cNvPr>
          <p:cNvCxnSpPr>
            <a:cxnSpLocks/>
            <a:stCxn id="51" idx="2"/>
          </p:cNvCxnSpPr>
          <p:nvPr/>
        </p:nvCxnSpPr>
        <p:spPr>
          <a:xfrm rot="5400000">
            <a:off x="6639447" y="2741403"/>
            <a:ext cx="139900" cy="3678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angular 59">
            <a:extLst>
              <a:ext uri="{FF2B5EF4-FFF2-40B4-BE49-F238E27FC236}">
                <a16:creationId xmlns:a16="http://schemas.microsoft.com/office/drawing/2014/main" id="{63BBD585-6C7B-2E44-B7C3-4D473B8B9F4A}"/>
              </a:ext>
            </a:extLst>
          </p:cNvPr>
          <p:cNvCxnSpPr>
            <a:cxnSpLocks/>
            <a:endCxn id="50" idx="0"/>
          </p:cNvCxnSpPr>
          <p:nvPr/>
        </p:nvCxnSpPr>
        <p:spPr>
          <a:xfrm rot="5400000">
            <a:off x="6204346" y="3905132"/>
            <a:ext cx="1015232" cy="2805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097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E1443B-6554-8846-BB9F-136FC34C2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Apostamos por un modelo híbrido…</a:t>
            </a:r>
          </a:p>
        </p:txBody>
      </p:sp>
      <p:sp>
        <p:nvSpPr>
          <p:cNvPr id="41" name="Marcador de contenido 40">
            <a:extLst>
              <a:ext uri="{FF2B5EF4-FFF2-40B4-BE49-F238E27FC236}">
                <a16:creationId xmlns:a16="http://schemas.microsoft.com/office/drawing/2014/main" id="{3D755B1C-2D3C-0D43-9EF8-CCC5745F3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s-ES" dirty="0"/>
          </a:p>
          <a:p>
            <a:endParaRPr lang="es-ES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6C606E6-C7E9-2944-AD0A-EE4430253466}"/>
              </a:ext>
            </a:extLst>
          </p:cNvPr>
          <p:cNvSpPr/>
          <p:nvPr/>
        </p:nvSpPr>
        <p:spPr>
          <a:xfrm>
            <a:off x="2280673" y="4431078"/>
            <a:ext cx="22341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Automatización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4B64EA7-961B-C149-AE75-9F14D60B1E20}"/>
              </a:ext>
            </a:extLst>
          </p:cNvPr>
          <p:cNvSpPr/>
          <p:nvPr/>
        </p:nvSpPr>
        <p:spPr>
          <a:xfrm rot="16200000">
            <a:off x="-995064" y="3071034"/>
            <a:ext cx="2865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Esfuerzo   /   Inversión   /   Tiempo</a:t>
            </a:r>
          </a:p>
        </p:txBody>
      </p:sp>
      <p:sp>
        <p:nvSpPr>
          <p:cNvPr id="24" name="Redondear rectángulo de esquina diagonal 23">
            <a:extLst>
              <a:ext uri="{FF2B5EF4-FFF2-40B4-BE49-F238E27FC236}">
                <a16:creationId xmlns:a16="http://schemas.microsoft.com/office/drawing/2014/main" id="{304707AF-1CBF-5949-9E4A-B3CF660E4725}"/>
              </a:ext>
            </a:extLst>
          </p:cNvPr>
          <p:cNvSpPr/>
          <p:nvPr/>
        </p:nvSpPr>
        <p:spPr>
          <a:xfrm>
            <a:off x="628650" y="1465121"/>
            <a:ext cx="3657600" cy="2965957"/>
          </a:xfrm>
          <a:prstGeom prst="round2Diag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25" name="Redondear rectángulo de esquina diagonal 24">
            <a:extLst>
              <a:ext uri="{FF2B5EF4-FFF2-40B4-BE49-F238E27FC236}">
                <a16:creationId xmlns:a16="http://schemas.microsoft.com/office/drawing/2014/main" id="{BAF5ED16-315E-A044-A4A4-477A57A07E69}"/>
              </a:ext>
            </a:extLst>
          </p:cNvPr>
          <p:cNvSpPr/>
          <p:nvPr/>
        </p:nvSpPr>
        <p:spPr>
          <a:xfrm>
            <a:off x="794905" y="3842038"/>
            <a:ext cx="1172874" cy="444212"/>
          </a:xfrm>
          <a:prstGeom prst="round2DiagRect">
            <a:avLst/>
          </a:prstGeom>
          <a:solidFill>
            <a:srgbClr val="DE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Tramitación libre</a:t>
            </a:r>
            <a:endParaRPr lang="es-ES" sz="1050" dirty="0">
              <a:solidFill>
                <a:srgbClr val="006D8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Redondear rectángulo de esquina diagonal 25">
            <a:extLst>
              <a:ext uri="{FF2B5EF4-FFF2-40B4-BE49-F238E27FC236}">
                <a16:creationId xmlns:a16="http://schemas.microsoft.com/office/drawing/2014/main" id="{26EC60E0-804F-6C4F-B3D1-B1C8E312A016}"/>
              </a:ext>
            </a:extLst>
          </p:cNvPr>
          <p:cNvSpPr/>
          <p:nvPr/>
        </p:nvSpPr>
        <p:spPr>
          <a:xfrm>
            <a:off x="1341401" y="3276466"/>
            <a:ext cx="1172874" cy="444212"/>
          </a:xfrm>
          <a:prstGeom prst="round2DiagRect">
            <a:avLst/>
          </a:prstGeom>
          <a:solidFill>
            <a:srgbClr val="DE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Circuitos de</a:t>
            </a:r>
          </a:p>
          <a:p>
            <a:pPr algn="ctr"/>
            <a:r>
              <a:rPr lang="es-ES" sz="1050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documentos</a:t>
            </a:r>
          </a:p>
        </p:txBody>
      </p:sp>
      <p:sp>
        <p:nvSpPr>
          <p:cNvPr id="27" name="Redondear rectángulo de esquina diagonal 26">
            <a:extLst>
              <a:ext uri="{FF2B5EF4-FFF2-40B4-BE49-F238E27FC236}">
                <a16:creationId xmlns:a16="http://schemas.microsoft.com/office/drawing/2014/main" id="{0EB4F52C-6FBF-8B4B-AD1F-AED6F32106F5}"/>
              </a:ext>
            </a:extLst>
          </p:cNvPr>
          <p:cNvSpPr/>
          <p:nvPr/>
        </p:nvSpPr>
        <p:spPr>
          <a:xfrm>
            <a:off x="1887898" y="2710891"/>
            <a:ext cx="1172874" cy="444212"/>
          </a:xfrm>
          <a:prstGeom prst="round2DiagRect">
            <a:avLst/>
          </a:prstGeom>
          <a:solidFill>
            <a:srgbClr val="DE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Procesos de Resolución</a:t>
            </a:r>
          </a:p>
        </p:txBody>
      </p:sp>
      <p:sp>
        <p:nvSpPr>
          <p:cNvPr id="28" name="Redondear rectángulo de esquina diagonal 27">
            <a:extLst>
              <a:ext uri="{FF2B5EF4-FFF2-40B4-BE49-F238E27FC236}">
                <a16:creationId xmlns:a16="http://schemas.microsoft.com/office/drawing/2014/main" id="{2FC1E1FA-3DB5-9440-996E-F6D933BFB1B3}"/>
              </a:ext>
            </a:extLst>
          </p:cNvPr>
          <p:cNvSpPr/>
          <p:nvPr/>
        </p:nvSpPr>
        <p:spPr>
          <a:xfrm>
            <a:off x="2434394" y="2145316"/>
            <a:ext cx="1172874" cy="444212"/>
          </a:xfrm>
          <a:prstGeom prst="round2DiagRect">
            <a:avLst/>
          </a:prstGeom>
          <a:solidFill>
            <a:srgbClr val="DEE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Procedimientos Reglados</a:t>
            </a:r>
          </a:p>
        </p:txBody>
      </p:sp>
      <p:sp>
        <p:nvSpPr>
          <p:cNvPr id="29" name="Redondear rectángulo de esquina diagonal 28">
            <a:extLst>
              <a:ext uri="{FF2B5EF4-FFF2-40B4-BE49-F238E27FC236}">
                <a16:creationId xmlns:a16="http://schemas.microsoft.com/office/drawing/2014/main" id="{E6E24718-079D-1B4D-9787-12B40564390D}"/>
              </a:ext>
            </a:extLst>
          </p:cNvPr>
          <p:cNvSpPr/>
          <p:nvPr/>
        </p:nvSpPr>
        <p:spPr>
          <a:xfrm>
            <a:off x="2980892" y="1579741"/>
            <a:ext cx="1172874" cy="444212"/>
          </a:xfrm>
          <a:prstGeom prst="round2DiagRect">
            <a:avLst/>
          </a:prstGeom>
          <a:solidFill>
            <a:srgbClr val="0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dirty="0">
                <a:solidFill>
                  <a:srgbClr val="5FFFDF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Automatización</a:t>
            </a:r>
            <a:endParaRPr lang="es-ES" sz="1050" dirty="0">
              <a:solidFill>
                <a:srgbClr val="5FFFD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C6B89F5-DBFF-354F-A6ED-5822D6507F42}"/>
              </a:ext>
            </a:extLst>
          </p:cNvPr>
          <p:cNvSpPr txBox="1"/>
          <p:nvPr/>
        </p:nvSpPr>
        <p:spPr>
          <a:xfrm>
            <a:off x="6881842" y="2155301"/>
            <a:ext cx="17616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1350" b="1" dirty="0">
                <a:solidFill>
                  <a:schemeClr val="bg1"/>
                </a:solidFill>
              </a:rPr>
              <a:t>Automatización</a:t>
            </a: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52364033-7935-4642-82BA-D15AEB077E5A}"/>
              </a:ext>
            </a:extLst>
          </p:cNvPr>
          <p:cNvCxnSpPr/>
          <p:nvPr/>
        </p:nvCxnSpPr>
        <p:spPr>
          <a:xfrm flipV="1">
            <a:off x="2174300" y="2293803"/>
            <a:ext cx="1854777" cy="1992449"/>
          </a:xfrm>
          <a:prstGeom prst="straightConnector1">
            <a:avLst/>
          </a:prstGeom>
          <a:ln w="76200">
            <a:solidFill>
              <a:srgbClr val="00DFB2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Marcador de contenido 29">
            <a:extLst>
              <a:ext uri="{FF2B5EF4-FFF2-40B4-BE49-F238E27FC236}">
                <a16:creationId xmlns:a16="http://schemas.microsoft.com/office/drawing/2014/main" id="{6E27F354-7484-4842-B052-39BCC509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04987" y="1282915"/>
            <a:ext cx="2480850" cy="211944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0132AA1-8855-F241-A167-A982BB286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083" y="1707512"/>
            <a:ext cx="577188" cy="69668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7C6EDFA-807D-0B4A-B1AB-1857005A9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967" y="2892372"/>
            <a:ext cx="577188" cy="69668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9363DCC-8F65-3646-8B60-BA3642E82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083" y="2873843"/>
            <a:ext cx="577188" cy="69668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55CBAC1-685C-D949-837D-29144E3A9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916" y="3714523"/>
            <a:ext cx="577188" cy="69668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E386195-4D1E-5C4A-9D02-CEF1BE421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916" y="2879486"/>
            <a:ext cx="577188" cy="696684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E70BE62-C3EE-2A41-BC3D-7151DB989129}"/>
              </a:ext>
            </a:extLst>
          </p:cNvPr>
          <p:cNvSpPr txBox="1"/>
          <p:nvPr/>
        </p:nvSpPr>
        <p:spPr>
          <a:xfrm>
            <a:off x="5492690" y="1207605"/>
            <a:ext cx="85437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750" b="1" dirty="0"/>
              <a:t>INICIACIÓN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284AFC3-A22F-D440-8C76-133DE7C4DAB9}"/>
              </a:ext>
            </a:extLst>
          </p:cNvPr>
          <p:cNvSpPr/>
          <p:nvPr/>
        </p:nvSpPr>
        <p:spPr>
          <a:xfrm>
            <a:off x="5826710" y="1420736"/>
            <a:ext cx="142257" cy="142257"/>
          </a:xfrm>
          <a:prstGeom prst="ellipse">
            <a:avLst/>
          </a:prstGeom>
          <a:solidFill>
            <a:srgbClr val="0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AF349C9-4A87-F94B-88DF-B7BC194805B8}"/>
              </a:ext>
            </a:extLst>
          </p:cNvPr>
          <p:cNvSpPr txBox="1"/>
          <p:nvPr/>
        </p:nvSpPr>
        <p:spPr>
          <a:xfrm>
            <a:off x="5494816" y="4631007"/>
            <a:ext cx="85437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sz="750" b="1" dirty="0"/>
              <a:t>ARCHIVO</a:t>
            </a: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88C448D5-8F58-A149-9478-AF11CABA83E7}"/>
              </a:ext>
            </a:extLst>
          </p:cNvPr>
          <p:cNvSpPr/>
          <p:nvPr/>
        </p:nvSpPr>
        <p:spPr>
          <a:xfrm>
            <a:off x="5834060" y="4481234"/>
            <a:ext cx="142257" cy="142257"/>
          </a:xfrm>
          <a:prstGeom prst="ellipse">
            <a:avLst/>
          </a:prstGeom>
          <a:solidFill>
            <a:srgbClr val="0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34" name="Rombo 33">
            <a:extLst>
              <a:ext uri="{FF2B5EF4-FFF2-40B4-BE49-F238E27FC236}">
                <a16:creationId xmlns:a16="http://schemas.microsoft.com/office/drawing/2014/main" id="{A02437A2-BBAF-0649-BA60-CFC9054F484E}"/>
              </a:ext>
            </a:extLst>
          </p:cNvPr>
          <p:cNvSpPr/>
          <p:nvPr/>
        </p:nvSpPr>
        <p:spPr>
          <a:xfrm>
            <a:off x="5792912" y="2530603"/>
            <a:ext cx="225911" cy="209774"/>
          </a:xfrm>
          <a:prstGeom prst="diamond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25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a:rPr>
              <a:t>X</a:t>
            </a:r>
          </a:p>
        </p:txBody>
      </p:sp>
      <p:cxnSp>
        <p:nvCxnSpPr>
          <p:cNvPr id="35" name="Conector angular 34">
            <a:extLst>
              <a:ext uri="{FF2B5EF4-FFF2-40B4-BE49-F238E27FC236}">
                <a16:creationId xmlns:a16="http://schemas.microsoft.com/office/drawing/2014/main" id="{26C363B6-8D44-CA40-82E3-B18B1E3A928F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6018820" y="2635492"/>
            <a:ext cx="992180" cy="244994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angular 35">
            <a:extLst>
              <a:ext uri="{FF2B5EF4-FFF2-40B4-BE49-F238E27FC236}">
                <a16:creationId xmlns:a16="http://schemas.microsoft.com/office/drawing/2014/main" id="{50BD5281-BDF2-4147-A014-E7FEFDBBAC98}"/>
              </a:ext>
            </a:extLst>
          </p:cNvPr>
          <p:cNvCxnSpPr>
            <a:cxnSpLocks/>
            <a:endCxn id="34" idx="0"/>
          </p:cNvCxnSpPr>
          <p:nvPr/>
        </p:nvCxnSpPr>
        <p:spPr>
          <a:xfrm rot="16200000" flipH="1">
            <a:off x="5831942" y="2456682"/>
            <a:ext cx="146964" cy="88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angular 36">
            <a:extLst>
              <a:ext uri="{FF2B5EF4-FFF2-40B4-BE49-F238E27FC236}">
                <a16:creationId xmlns:a16="http://schemas.microsoft.com/office/drawing/2014/main" id="{06ED65DC-A27F-6A49-97B8-7D561CF686BD}"/>
              </a:ext>
            </a:extLst>
          </p:cNvPr>
          <p:cNvCxnSpPr>
            <a:cxnSpLocks/>
            <a:stCxn id="30" idx="4"/>
          </p:cNvCxnSpPr>
          <p:nvPr/>
        </p:nvCxnSpPr>
        <p:spPr>
          <a:xfrm rot="5400000">
            <a:off x="5814001" y="1645953"/>
            <a:ext cx="166801" cy="88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angular 37">
            <a:extLst>
              <a:ext uri="{FF2B5EF4-FFF2-40B4-BE49-F238E27FC236}">
                <a16:creationId xmlns:a16="http://schemas.microsoft.com/office/drawing/2014/main" id="{C9139633-7108-1841-AC0F-84BD55FAAFA4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29439" y="3632961"/>
            <a:ext cx="163127" cy="1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angular 39">
            <a:extLst>
              <a:ext uri="{FF2B5EF4-FFF2-40B4-BE49-F238E27FC236}">
                <a16:creationId xmlns:a16="http://schemas.microsoft.com/office/drawing/2014/main" id="{3385AFE1-3BC3-6646-8678-FE10C31383E6}"/>
              </a:ext>
            </a:extLst>
          </p:cNvPr>
          <p:cNvCxnSpPr>
            <a:cxnSpLocks/>
            <a:stCxn id="34" idx="1"/>
          </p:cNvCxnSpPr>
          <p:nvPr/>
        </p:nvCxnSpPr>
        <p:spPr>
          <a:xfrm rot="10800000" flipV="1">
            <a:off x="4930073" y="2635491"/>
            <a:ext cx="862839" cy="333041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angular 41">
            <a:extLst>
              <a:ext uri="{FF2B5EF4-FFF2-40B4-BE49-F238E27FC236}">
                <a16:creationId xmlns:a16="http://schemas.microsoft.com/office/drawing/2014/main" id="{8480525F-5065-C64C-A256-6B494D4F37AA}"/>
              </a:ext>
            </a:extLst>
          </p:cNvPr>
          <p:cNvCxnSpPr>
            <a:cxnSpLocks/>
          </p:cNvCxnSpPr>
          <p:nvPr/>
        </p:nvCxnSpPr>
        <p:spPr>
          <a:xfrm rot="5400000" flipH="1">
            <a:off x="4624525" y="3269392"/>
            <a:ext cx="335456" cy="278105"/>
          </a:xfrm>
          <a:prstGeom prst="bentConnector4">
            <a:avLst>
              <a:gd name="adj1" fmla="val -51109"/>
              <a:gd name="adj2" fmla="val 161649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angular 42">
            <a:extLst>
              <a:ext uri="{FF2B5EF4-FFF2-40B4-BE49-F238E27FC236}">
                <a16:creationId xmlns:a16="http://schemas.microsoft.com/office/drawing/2014/main" id="{A6C2A556-F99E-3348-B0A9-DAED1EFDC9C5}"/>
              </a:ext>
            </a:extLst>
          </p:cNvPr>
          <p:cNvCxnSpPr>
            <a:cxnSpLocks/>
            <a:endCxn id="32" idx="6"/>
          </p:cNvCxnSpPr>
          <p:nvPr/>
        </p:nvCxnSpPr>
        <p:spPr>
          <a:xfrm rot="5400000">
            <a:off x="6328499" y="3859555"/>
            <a:ext cx="340631" cy="1044989"/>
          </a:xfrm>
          <a:prstGeom prst="bent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angular 43">
            <a:extLst>
              <a:ext uri="{FF2B5EF4-FFF2-40B4-BE49-F238E27FC236}">
                <a16:creationId xmlns:a16="http://schemas.microsoft.com/office/drawing/2014/main" id="{E176D6F1-D306-264C-B2CA-9923745541DE}"/>
              </a:ext>
            </a:extLst>
          </p:cNvPr>
          <p:cNvCxnSpPr>
            <a:cxnSpLocks/>
            <a:stCxn id="34" idx="2"/>
          </p:cNvCxnSpPr>
          <p:nvPr/>
        </p:nvCxnSpPr>
        <p:spPr>
          <a:xfrm rot="5400000">
            <a:off x="5834079" y="2808487"/>
            <a:ext cx="139900" cy="3678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angular 44">
            <a:extLst>
              <a:ext uri="{FF2B5EF4-FFF2-40B4-BE49-F238E27FC236}">
                <a16:creationId xmlns:a16="http://schemas.microsoft.com/office/drawing/2014/main" id="{7DEB6FE0-17F3-CE44-9851-E34D5216F4C2}"/>
              </a:ext>
            </a:extLst>
          </p:cNvPr>
          <p:cNvCxnSpPr>
            <a:cxnSpLocks/>
            <a:endCxn id="32" idx="0"/>
          </p:cNvCxnSpPr>
          <p:nvPr/>
        </p:nvCxnSpPr>
        <p:spPr>
          <a:xfrm rot="5400000">
            <a:off x="5398978" y="3972215"/>
            <a:ext cx="1015232" cy="2805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206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BD77A6-76F1-F44E-8219-61E4349B0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DDC972-BB08-F64A-95D5-765EF3594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679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E1443B-6554-8846-BB9F-136FC34C2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Dando soluciones orientadas al dato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A9E2F3-371C-F840-AA2D-BA9E69471B8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34A5AF-DEE0-5D41-8E5B-A6A764B8EC6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9" name="Imagen 18" descr="Imagen de la pantalla de un celular con letras&#10;&#10;Descripción generada automáticamente con confianza media">
            <a:extLst>
              <a:ext uri="{FF2B5EF4-FFF2-40B4-BE49-F238E27FC236}">
                <a16:creationId xmlns:a16="http://schemas.microsoft.com/office/drawing/2014/main" id="{04BEEE78-A8B1-9B40-99D8-C1578E456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20" y="274107"/>
            <a:ext cx="440826" cy="4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22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luz, iluminado&#10;&#10;Descripción generada automáticamente">
            <a:extLst>
              <a:ext uri="{FF2B5EF4-FFF2-40B4-BE49-F238E27FC236}">
                <a16:creationId xmlns:a16="http://schemas.microsoft.com/office/drawing/2014/main" id="{B7E02066-DD6E-B84D-970A-28FD292D1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182" y="1418898"/>
            <a:ext cx="1854420" cy="370883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652BA0-D9D9-AC42-A2C1-2EBD9B3DA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Benefíciate de las tecnologías más innovadoras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59EFF0-8533-434D-B2D0-36D886737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8898"/>
            <a:ext cx="1854420" cy="3708839"/>
          </a:xfrm>
          <a:prstGeom prst="rect">
            <a:avLst/>
          </a:prstGeom>
        </p:spPr>
      </p:pic>
      <p:pic>
        <p:nvPicPr>
          <p:cNvPr id="9" name="Imagen 8" descr="Imagen que contiene luz&#10;&#10;Descripción generada automáticamente">
            <a:extLst>
              <a:ext uri="{FF2B5EF4-FFF2-40B4-BE49-F238E27FC236}">
                <a16:creationId xmlns:a16="http://schemas.microsoft.com/office/drawing/2014/main" id="{13F7AA2B-51A8-E443-B9D3-A88B69BB2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129" y="1418898"/>
            <a:ext cx="1854420" cy="3708839"/>
          </a:xfrm>
          <a:prstGeom prst="rect">
            <a:avLst/>
          </a:prstGeom>
        </p:spPr>
      </p:pic>
      <p:pic>
        <p:nvPicPr>
          <p:cNvPr id="11" name="Imagen 10" descr="Imagen que contiene estrella, luz, cd&#10;&#10;Descripción generada automáticamente">
            <a:extLst>
              <a:ext uri="{FF2B5EF4-FFF2-40B4-BE49-F238E27FC236}">
                <a16:creationId xmlns:a16="http://schemas.microsoft.com/office/drawing/2014/main" id="{75791938-DB4A-A046-88B2-979D1EFCC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194" y="1418898"/>
            <a:ext cx="1854420" cy="3708839"/>
          </a:xfrm>
          <a:prstGeom prst="rect">
            <a:avLst/>
          </a:prstGeom>
        </p:spPr>
      </p:pic>
      <p:pic>
        <p:nvPicPr>
          <p:cNvPr id="13" name="Imagen 12" descr="Patrón de fondo&#10;&#10;Descripción generada automáticamente">
            <a:extLst>
              <a:ext uri="{FF2B5EF4-FFF2-40B4-BE49-F238E27FC236}">
                <a16:creationId xmlns:a16="http://schemas.microsoft.com/office/drawing/2014/main" id="{4B221145-E4E0-6E4C-9E94-B07FE9321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259" y="1418898"/>
            <a:ext cx="1854420" cy="3708839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EA17E67E-15E3-0446-A8CE-C2EFE1787E45}"/>
              </a:ext>
            </a:extLst>
          </p:cNvPr>
          <p:cNvSpPr/>
          <p:nvPr/>
        </p:nvSpPr>
        <p:spPr>
          <a:xfrm>
            <a:off x="3" y="2439366"/>
            <a:ext cx="1854419" cy="2688371"/>
          </a:xfrm>
          <a:prstGeom prst="rect">
            <a:avLst/>
          </a:prstGeom>
          <a:gradFill>
            <a:gsLst>
              <a:gs pos="0">
                <a:srgbClr val="006D85">
                  <a:alpha val="0"/>
                </a:srgbClr>
              </a:gs>
              <a:gs pos="52000">
                <a:srgbClr val="006D8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E5AEDB-11FF-B346-965D-8BBD945B3132}"/>
              </a:ext>
            </a:extLst>
          </p:cNvPr>
          <p:cNvSpPr txBox="1"/>
          <p:nvPr/>
        </p:nvSpPr>
        <p:spPr>
          <a:xfrm>
            <a:off x="107068" y="4256691"/>
            <a:ext cx="151349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13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Seguridad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A521BE5-7CEF-DE4E-ACC8-BBBE4B3C47FB}"/>
              </a:ext>
            </a:extLst>
          </p:cNvPr>
          <p:cNvSpPr/>
          <p:nvPr/>
        </p:nvSpPr>
        <p:spPr>
          <a:xfrm>
            <a:off x="1854421" y="2439366"/>
            <a:ext cx="1839065" cy="2688371"/>
          </a:xfrm>
          <a:prstGeom prst="rect">
            <a:avLst/>
          </a:prstGeom>
          <a:gradFill>
            <a:gsLst>
              <a:gs pos="0">
                <a:srgbClr val="006D85">
                  <a:alpha val="0"/>
                </a:srgbClr>
              </a:gs>
              <a:gs pos="52000">
                <a:srgbClr val="006D8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43653F2-EF44-8740-B12F-20D283D73ADC}"/>
              </a:ext>
            </a:extLst>
          </p:cNvPr>
          <p:cNvSpPr txBox="1"/>
          <p:nvPr/>
        </p:nvSpPr>
        <p:spPr>
          <a:xfrm>
            <a:off x="1935868" y="4256691"/>
            <a:ext cx="151349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13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Interoperabilidad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4872CA1-AE4C-8B4A-B974-492910EA6BDA}"/>
              </a:ext>
            </a:extLst>
          </p:cNvPr>
          <p:cNvSpPr/>
          <p:nvPr/>
        </p:nvSpPr>
        <p:spPr>
          <a:xfrm>
            <a:off x="3654708" y="2439366"/>
            <a:ext cx="1854419" cy="2688371"/>
          </a:xfrm>
          <a:prstGeom prst="rect">
            <a:avLst/>
          </a:prstGeom>
          <a:gradFill>
            <a:gsLst>
              <a:gs pos="0">
                <a:srgbClr val="006D85">
                  <a:alpha val="0"/>
                </a:srgbClr>
              </a:gs>
              <a:gs pos="52000">
                <a:srgbClr val="006D8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343176F-42FB-2C43-A23D-F7733607C26A}"/>
              </a:ext>
            </a:extLst>
          </p:cNvPr>
          <p:cNvSpPr txBox="1"/>
          <p:nvPr/>
        </p:nvSpPr>
        <p:spPr>
          <a:xfrm>
            <a:off x="3761773" y="4256691"/>
            <a:ext cx="151349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13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Robótica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B7B4D103-35C4-3E46-9B5A-38C103940282}"/>
              </a:ext>
            </a:extLst>
          </p:cNvPr>
          <p:cNvSpPr/>
          <p:nvPr/>
        </p:nvSpPr>
        <p:spPr>
          <a:xfrm>
            <a:off x="5493772" y="2439366"/>
            <a:ext cx="1870370" cy="2688371"/>
          </a:xfrm>
          <a:prstGeom prst="rect">
            <a:avLst/>
          </a:prstGeom>
          <a:gradFill>
            <a:gsLst>
              <a:gs pos="0">
                <a:srgbClr val="006D85">
                  <a:alpha val="0"/>
                </a:srgbClr>
              </a:gs>
              <a:gs pos="52000">
                <a:srgbClr val="006D8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182B246-7E33-7448-AEE8-527429D69F0B}"/>
              </a:ext>
            </a:extLst>
          </p:cNvPr>
          <p:cNvSpPr txBox="1"/>
          <p:nvPr/>
        </p:nvSpPr>
        <p:spPr>
          <a:xfrm>
            <a:off x="5590573" y="4256691"/>
            <a:ext cx="151349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13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Analítica de datos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C482EDCE-92B1-8146-AB75-25F02A952B5F}"/>
              </a:ext>
            </a:extLst>
          </p:cNvPr>
          <p:cNvSpPr/>
          <p:nvPr/>
        </p:nvSpPr>
        <p:spPr>
          <a:xfrm>
            <a:off x="7364140" y="2439366"/>
            <a:ext cx="1854420" cy="2688371"/>
          </a:xfrm>
          <a:prstGeom prst="rect">
            <a:avLst/>
          </a:prstGeom>
          <a:gradFill>
            <a:gsLst>
              <a:gs pos="0">
                <a:srgbClr val="006D85">
                  <a:alpha val="0"/>
                </a:srgbClr>
              </a:gs>
              <a:gs pos="52000">
                <a:srgbClr val="006D8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2E04610-D5C4-614D-80E9-9CAB8E29F757}"/>
              </a:ext>
            </a:extLst>
          </p:cNvPr>
          <p:cNvSpPr txBox="1"/>
          <p:nvPr/>
        </p:nvSpPr>
        <p:spPr>
          <a:xfrm>
            <a:off x="7430950" y="4256691"/>
            <a:ext cx="151349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13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Inteligencia artificial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E8505EED-676B-574B-A90E-EB36D0EBF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561" y="3798028"/>
            <a:ext cx="258078" cy="38711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20E716E-AD30-944C-922F-EA69942C25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8363" y="3862547"/>
            <a:ext cx="392493" cy="32259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D057A898-F2F5-B146-B7EE-20970A674A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545" y="3792650"/>
            <a:ext cx="322597" cy="392493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A547FEEA-FB22-A748-A63F-B32704FA60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8630" y="3857170"/>
            <a:ext cx="317220" cy="327974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A67F1137-EBD7-1445-A6B6-4C409E3A0D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0220" y="3986209"/>
            <a:ext cx="392493" cy="19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8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88DA2-43EA-F148-8A54-FB0339D30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Muchas gracias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269E20-C64D-004C-9F5B-9FDE6997EFA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70000" lnSpcReduction="20000"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5595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E1443B-6554-8846-BB9F-136FC34C2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Elige la versión que mejor se adapta a tus necesidades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C759ECF2-5CDD-9F42-8408-FAE4FD088071}"/>
              </a:ext>
            </a:extLst>
          </p:cNvPr>
          <p:cNvSpPr/>
          <p:nvPr/>
        </p:nvSpPr>
        <p:spPr>
          <a:xfrm>
            <a:off x="628650" y="1369219"/>
            <a:ext cx="3886200" cy="3500438"/>
          </a:xfrm>
          <a:prstGeom prst="round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ES" sz="1050" dirty="0">
                <a:solidFill>
                  <a:srgbClr val="006D8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1ª GENERACIÓN</a:t>
            </a:r>
          </a:p>
          <a:p>
            <a:pPr algn="ctr"/>
            <a:r>
              <a:rPr lang="es-ES" sz="2100" b="1" dirty="0">
                <a:solidFill>
                  <a:srgbClr val="006D8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Cumplimiento normativo</a:t>
            </a:r>
          </a:p>
          <a:p>
            <a:pPr algn="ctr"/>
            <a:endParaRPr lang="es-ES" sz="1013" dirty="0">
              <a:solidFill>
                <a:srgbClr val="006D8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14303" indent="-214303">
              <a:lnSpc>
                <a:spcPct val="150000"/>
              </a:lnSpc>
              <a:buClr>
                <a:srgbClr val="00DFB2"/>
              </a:buClr>
              <a:buSzPct val="120000"/>
              <a:buBlip>
                <a:blip r:embed="rId2"/>
              </a:buBlip>
            </a:pPr>
            <a:r>
              <a:rPr lang="es-ES" sz="1200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Cumplimiento </a:t>
            </a:r>
            <a:r>
              <a:rPr lang="es-ES" sz="1200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normativo</a:t>
            </a:r>
          </a:p>
          <a:p>
            <a:pPr marL="214303" indent="-214303">
              <a:lnSpc>
                <a:spcPct val="150000"/>
              </a:lnSpc>
              <a:buClr>
                <a:srgbClr val="00DFB2"/>
              </a:buClr>
              <a:buSzPct val="120000"/>
              <a:buBlip>
                <a:blip r:embed="rId2"/>
              </a:buBlip>
            </a:pPr>
            <a:r>
              <a:rPr lang="es-ES" sz="1200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Sistema de </a:t>
            </a:r>
            <a:r>
              <a:rPr lang="es-ES" sz="1200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tramitación libre</a:t>
            </a:r>
          </a:p>
          <a:p>
            <a:pPr marL="214303" indent="-214303">
              <a:lnSpc>
                <a:spcPct val="150000"/>
              </a:lnSpc>
              <a:buClr>
                <a:srgbClr val="00DFB2"/>
              </a:buClr>
              <a:buSzPct val="120000"/>
              <a:buBlip>
                <a:blip r:embed="rId2"/>
              </a:buBlip>
            </a:pPr>
            <a:r>
              <a:rPr lang="es-ES" sz="1200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Digitalización</a:t>
            </a:r>
            <a:r>
              <a:rPr lang="es-ES" sz="1200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transversal de toda la organización</a:t>
            </a:r>
          </a:p>
          <a:p>
            <a:pPr marL="214303" indent="-214303">
              <a:lnSpc>
                <a:spcPct val="150000"/>
              </a:lnSpc>
              <a:buClr>
                <a:srgbClr val="00DFB2"/>
              </a:buClr>
              <a:buSzPct val="120000"/>
              <a:buBlip>
                <a:blip r:embed="rId2"/>
              </a:buBlip>
            </a:pPr>
            <a:r>
              <a:rPr lang="es-ES" sz="1200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Expedientes </a:t>
            </a:r>
            <a:r>
              <a:rPr lang="es-ES" sz="1200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electrónicos e interoperables</a:t>
            </a:r>
          </a:p>
          <a:p>
            <a:pPr marL="214303" indent="-214303">
              <a:lnSpc>
                <a:spcPct val="150000"/>
              </a:lnSpc>
              <a:buClr>
                <a:srgbClr val="00DFB2"/>
              </a:buClr>
              <a:buSzPct val="120000"/>
              <a:buBlip>
                <a:blip r:embed="rId2"/>
              </a:buBlip>
            </a:pPr>
            <a:r>
              <a:rPr lang="es-ES" sz="1200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Implantación ágil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44016ABB-3D75-5244-AB4E-9F7636D82E21}"/>
              </a:ext>
            </a:extLst>
          </p:cNvPr>
          <p:cNvSpPr/>
          <p:nvPr/>
        </p:nvSpPr>
        <p:spPr>
          <a:xfrm>
            <a:off x="4639278" y="1369219"/>
            <a:ext cx="3886200" cy="3500438"/>
          </a:xfrm>
          <a:prstGeom prst="round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ES" sz="1050" dirty="0">
                <a:solidFill>
                  <a:srgbClr val="006D85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2ª GENERACIÓN</a:t>
            </a:r>
          </a:p>
          <a:p>
            <a:pPr algn="ctr"/>
            <a:r>
              <a:rPr lang="es-ES" sz="2100" b="1" dirty="0">
                <a:solidFill>
                  <a:srgbClr val="006D8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Gestión avanzada</a:t>
            </a:r>
          </a:p>
          <a:p>
            <a:pPr algn="ctr"/>
            <a:endParaRPr lang="es-ES" sz="1013" dirty="0">
              <a:solidFill>
                <a:srgbClr val="006D8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14303" indent="-214303">
              <a:lnSpc>
                <a:spcPct val="150000"/>
              </a:lnSpc>
              <a:buClr>
                <a:srgbClr val="00DFB2"/>
              </a:buClr>
              <a:buSzPct val="120000"/>
              <a:buBlip>
                <a:blip r:embed="rId2"/>
              </a:buBlip>
            </a:pPr>
            <a:r>
              <a:rPr lang="es-ES" sz="1200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Sistema </a:t>
            </a:r>
            <a:r>
              <a:rPr lang="es-ES" sz="1200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 tramitación reglada y procedimientos automatizados</a:t>
            </a:r>
          </a:p>
          <a:p>
            <a:pPr marL="214303" indent="-214303">
              <a:lnSpc>
                <a:spcPct val="150000"/>
              </a:lnSpc>
              <a:buClr>
                <a:srgbClr val="00DFB2"/>
              </a:buClr>
              <a:buSzPct val="120000"/>
              <a:buBlip>
                <a:blip r:embed="rId2"/>
              </a:buBlip>
            </a:pPr>
            <a:r>
              <a:rPr lang="es-ES" sz="1200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Incorpora </a:t>
            </a:r>
            <a:r>
              <a:rPr lang="es-ES" sz="1200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aplicaciones de gestión </a:t>
            </a:r>
            <a:r>
              <a:rPr lang="es-ES" sz="1200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(contratación, control interno, cita previa, </a:t>
            </a:r>
            <a:r>
              <a:rPr lang="es-ES" sz="1200" dirty="0" err="1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etc</a:t>
            </a:r>
            <a:r>
              <a:rPr lang="es-ES" sz="1200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pPr marL="214303" indent="-214303">
              <a:lnSpc>
                <a:spcPct val="150000"/>
              </a:lnSpc>
              <a:buClr>
                <a:srgbClr val="00DFB2"/>
              </a:buClr>
              <a:buSzPct val="120000"/>
              <a:buBlip>
                <a:blip r:embed="rId2"/>
              </a:buBlip>
            </a:pPr>
            <a:r>
              <a:rPr lang="es-ES" sz="1200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Herramientas colaborativas </a:t>
            </a:r>
            <a:r>
              <a:rPr lang="es-ES" sz="1200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(chat, videoconferencias, </a:t>
            </a:r>
            <a:r>
              <a:rPr lang="es-ES" sz="1200" dirty="0" err="1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etc</a:t>
            </a:r>
            <a:r>
              <a:rPr lang="es-ES" sz="1200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pPr marL="214303" indent="-214303">
              <a:lnSpc>
                <a:spcPct val="150000"/>
              </a:lnSpc>
              <a:buClr>
                <a:srgbClr val="00DFB2"/>
              </a:buClr>
              <a:buSzPct val="120000"/>
              <a:buBlip>
                <a:blip r:embed="rId2"/>
              </a:buBlip>
            </a:pPr>
            <a:r>
              <a:rPr lang="es-ES" sz="1200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Analítica avanzada</a:t>
            </a:r>
          </a:p>
        </p:txBody>
      </p:sp>
    </p:spTree>
    <p:extLst>
      <p:ext uri="{BB962C8B-B14F-4D97-AF65-F5344CB8AC3E}">
        <p14:creationId xmlns:p14="http://schemas.microsoft.com/office/powerpoint/2010/main" val="2205766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>
            <a:extLst>
              <a:ext uri="{FF2B5EF4-FFF2-40B4-BE49-F238E27FC236}">
                <a16:creationId xmlns:a16="http://schemas.microsoft.com/office/drawing/2014/main" id="{26265FD6-891B-4243-BC0F-B365ACB1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Sede electrónica</a:t>
            </a: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CD5FA702-592E-BB43-A72A-560B6534AD0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Sistema de identificación Electrónica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Sistema de verificación de la representación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Catálogo de Trámites Electrónicos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Carpeta Electrónica (buzón electrónico, consulta de expedientes, firma electrónica, etc.)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Pagos telemáticos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Tablón de Anuncios y Portal de Transparencia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Cita Previa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0" name="Marcador de contenido 39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0F8FC82C-75FF-134A-B9CD-BE0B6A4315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29150" y="1583001"/>
            <a:ext cx="3887788" cy="2845860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163DC5-081A-F74E-9EEB-E83B151D3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83" y="354858"/>
            <a:ext cx="198935" cy="311843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83AC51-2A60-2F4D-9A9B-D08BB12A2C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97860" y="352167"/>
            <a:ext cx="134415" cy="3172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9372A9-4C4A-C54A-B395-4D1E49AFCD6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71008" y="352167"/>
            <a:ext cx="354857" cy="3172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5BEF81-2935-8C49-8D9D-86760968973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03278" y="376364"/>
            <a:ext cx="317220" cy="2688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944185-F9A4-0E46-BFB8-F9A1BCA9F71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30174" y="365609"/>
            <a:ext cx="290337" cy="2903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C17D31-FA01-894B-BD87-6ECF1DA5179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11368" y="333351"/>
            <a:ext cx="354857" cy="3548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8BE066C-820E-634B-8AE7-6856BE8887A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91724" y="376364"/>
            <a:ext cx="413999" cy="2688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0654E8-34B0-A74D-A2CF-3E1602D3B60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306016" y="357546"/>
            <a:ext cx="413999" cy="3064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11B312-F74F-EC47-B82A-30BDA1B2B8C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35596" y="325286"/>
            <a:ext cx="387116" cy="37098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BFA8144-789F-8549-B13A-6A8F685251EF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80040" y="317221"/>
            <a:ext cx="387116" cy="3871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EE41367-40B9-BE40-B1B6-E4104B911E8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94647" y="327975"/>
            <a:ext cx="317220" cy="3656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9EB8981-0897-F340-9623-EEBB4E27F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310667" y="407537"/>
            <a:ext cx="365609" cy="268831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3007357B-3D43-5A4E-A51A-BE1A41E0F039}"/>
              </a:ext>
            </a:extLst>
          </p:cNvPr>
          <p:cNvSpPr/>
          <p:nvPr/>
        </p:nvSpPr>
        <p:spPr>
          <a:xfrm>
            <a:off x="209496" y="1037444"/>
            <a:ext cx="624070" cy="34289"/>
          </a:xfrm>
          <a:prstGeom prst="rect">
            <a:avLst/>
          </a:prstGeom>
          <a:solidFill>
            <a:srgbClr val="5F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16764C86-E54F-464F-BCEA-88279753048B}"/>
              </a:ext>
            </a:extLst>
          </p:cNvPr>
          <p:cNvSpPr txBox="1"/>
          <p:nvPr/>
        </p:nvSpPr>
        <p:spPr>
          <a:xfrm>
            <a:off x="5886254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Terceros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B0C3F25C-EBBE-D64B-AA20-1C08A509D0F0}"/>
              </a:ext>
            </a:extLst>
          </p:cNvPr>
          <p:cNvSpPr txBox="1"/>
          <p:nvPr/>
        </p:nvSpPr>
        <p:spPr>
          <a:xfrm>
            <a:off x="8150570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Archivo Electrónico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93046012-4892-5F47-804E-521A79202A9D}"/>
              </a:ext>
            </a:extLst>
          </p:cNvPr>
          <p:cNvSpPr txBox="1"/>
          <p:nvPr/>
        </p:nvSpPr>
        <p:spPr>
          <a:xfrm>
            <a:off x="7375141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Analítica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3F14D7F0-210F-514D-ABC9-82AFFBC615D1}"/>
              </a:ext>
            </a:extLst>
          </p:cNvPr>
          <p:cNvSpPr txBox="1"/>
          <p:nvPr/>
        </p:nvSpPr>
        <p:spPr>
          <a:xfrm>
            <a:off x="178628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Sede Electrónica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8E82E8DC-DBE6-694F-999E-C25AF79C185C}"/>
              </a:ext>
            </a:extLst>
          </p:cNvPr>
          <p:cNvSpPr txBox="1"/>
          <p:nvPr/>
        </p:nvSpPr>
        <p:spPr>
          <a:xfrm>
            <a:off x="892082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Oficina de Asistencia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7FED4F7-7775-0E4A-9A86-970E0F62E4BF}"/>
              </a:ext>
            </a:extLst>
          </p:cNvPr>
          <p:cNvSpPr txBox="1"/>
          <p:nvPr/>
        </p:nvSpPr>
        <p:spPr>
          <a:xfrm>
            <a:off x="160553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Registro General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93F2AE2B-BBFD-744E-BC1C-EB6410F2E91F}"/>
              </a:ext>
            </a:extLst>
          </p:cNvPr>
          <p:cNvSpPr txBox="1"/>
          <p:nvPr/>
        </p:nvSpPr>
        <p:spPr>
          <a:xfrm>
            <a:off x="231898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Expedientes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77DF6BBD-6B4C-8449-8367-97CAB19556E5}"/>
              </a:ext>
            </a:extLst>
          </p:cNvPr>
          <p:cNvSpPr txBox="1"/>
          <p:nvPr/>
        </p:nvSpPr>
        <p:spPr>
          <a:xfrm>
            <a:off x="3032441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Firma Electrónica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28CD54A3-5E2F-7241-9EDE-A448101285F9}"/>
              </a:ext>
            </a:extLst>
          </p:cNvPr>
          <p:cNvSpPr txBox="1"/>
          <p:nvPr/>
        </p:nvSpPr>
        <p:spPr>
          <a:xfrm>
            <a:off x="374589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Control Interno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DDF1F704-0AE7-BD48-8D55-9649D52B21A9}"/>
              </a:ext>
            </a:extLst>
          </p:cNvPr>
          <p:cNvSpPr txBox="1"/>
          <p:nvPr/>
        </p:nvSpPr>
        <p:spPr>
          <a:xfrm>
            <a:off x="445934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Órganos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E61C5D19-055B-6643-8BD7-1F3A1928E10E}"/>
              </a:ext>
            </a:extLst>
          </p:cNvPr>
          <p:cNvSpPr txBox="1"/>
          <p:nvPr/>
        </p:nvSpPr>
        <p:spPr>
          <a:xfrm>
            <a:off x="5172801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Libros Oficiales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835C2DCC-7466-7E49-B513-8A4B1828BA7E}"/>
              </a:ext>
            </a:extLst>
          </p:cNvPr>
          <p:cNvSpPr txBox="1"/>
          <p:nvPr/>
        </p:nvSpPr>
        <p:spPr>
          <a:xfrm>
            <a:off x="6599709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Comunicación</a:t>
            </a:r>
          </a:p>
        </p:txBody>
      </p:sp>
    </p:spTree>
    <p:extLst>
      <p:ext uri="{BB962C8B-B14F-4D97-AF65-F5344CB8AC3E}">
        <p14:creationId xmlns:p14="http://schemas.microsoft.com/office/powerpoint/2010/main" val="2157873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>
            <a:extLst>
              <a:ext uri="{FF2B5EF4-FFF2-40B4-BE49-F238E27FC236}">
                <a16:creationId xmlns:a16="http://schemas.microsoft.com/office/drawing/2014/main" id="{26265FD6-891B-4243-BC0F-B365ACB1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Oficina de asistencia al ciudadano</a:t>
            </a: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CD5FA702-592E-BB43-A72A-560B6534AD0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Registro de Funcionarios Habilitados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Sistema de copiado auténtico de la documentación 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Firma Biométrica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Registro particular de apoderamientos electrónicos 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Consulta y obtención de documentos de otras administraciones</a:t>
            </a:r>
          </a:p>
          <a:p>
            <a:pPr marL="0" indent="0">
              <a:buNone/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19" name="Marcador de contenido 18" descr="Imagen que contiene persona, interior, hombre, gente&#10;&#10;Descripción generada automáticamente">
            <a:extLst>
              <a:ext uri="{FF2B5EF4-FFF2-40B4-BE49-F238E27FC236}">
                <a16:creationId xmlns:a16="http://schemas.microsoft.com/office/drawing/2014/main" id="{5CEFCB82-39BE-7143-B26F-ABC07722B95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29150" y="1715672"/>
            <a:ext cx="3887788" cy="2580519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163DC5-081A-F74E-9EEB-E83B151D336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2283" y="354858"/>
            <a:ext cx="198935" cy="311843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83AC51-2A60-2F4D-9A9B-D08BB12A2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860" y="352167"/>
            <a:ext cx="134415" cy="3172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9372A9-4C4A-C54A-B395-4D1E49AFCD6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71008" y="352167"/>
            <a:ext cx="354857" cy="3172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5BEF81-2935-8C49-8D9D-86760968973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03278" y="376364"/>
            <a:ext cx="317220" cy="2688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944185-F9A4-0E46-BFB8-F9A1BCA9F71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30174" y="365609"/>
            <a:ext cx="290337" cy="2903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C17D31-FA01-894B-BD87-6ECF1DA5179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11368" y="333351"/>
            <a:ext cx="354857" cy="3548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8BE066C-820E-634B-8AE7-6856BE8887A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91724" y="376364"/>
            <a:ext cx="413999" cy="2688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0654E8-34B0-A74D-A2CF-3E1602D3B60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306016" y="357546"/>
            <a:ext cx="413999" cy="3064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11B312-F74F-EC47-B82A-30BDA1B2B8C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35596" y="325286"/>
            <a:ext cx="387116" cy="37098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BFA8144-789F-8549-B13A-6A8F685251EF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80040" y="317221"/>
            <a:ext cx="387116" cy="3871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EE41367-40B9-BE40-B1B6-E4104B911E8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94647" y="327975"/>
            <a:ext cx="317220" cy="3656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9EB8981-0897-F340-9623-EEBB4E27F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310667" y="407537"/>
            <a:ext cx="365609" cy="268831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3007357B-3D43-5A4E-A51A-BE1A41E0F039}"/>
              </a:ext>
            </a:extLst>
          </p:cNvPr>
          <p:cNvSpPr/>
          <p:nvPr/>
        </p:nvSpPr>
        <p:spPr>
          <a:xfrm>
            <a:off x="928503" y="1037444"/>
            <a:ext cx="624070" cy="34289"/>
          </a:xfrm>
          <a:prstGeom prst="rect">
            <a:avLst/>
          </a:prstGeom>
          <a:solidFill>
            <a:srgbClr val="5F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D7C3408-E9AB-FD4B-81D4-94761EE6AAEE}"/>
              </a:ext>
            </a:extLst>
          </p:cNvPr>
          <p:cNvSpPr txBox="1"/>
          <p:nvPr/>
        </p:nvSpPr>
        <p:spPr>
          <a:xfrm>
            <a:off x="5886254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Terceros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6A5AD5D-A2BB-8442-9265-AABF63283E50}"/>
              </a:ext>
            </a:extLst>
          </p:cNvPr>
          <p:cNvSpPr txBox="1"/>
          <p:nvPr/>
        </p:nvSpPr>
        <p:spPr>
          <a:xfrm>
            <a:off x="8150570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Archivo Electrónico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D761BFC-BA8B-2B42-9E5D-98EFB761828D}"/>
              </a:ext>
            </a:extLst>
          </p:cNvPr>
          <p:cNvSpPr txBox="1"/>
          <p:nvPr/>
        </p:nvSpPr>
        <p:spPr>
          <a:xfrm>
            <a:off x="7375141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Analítica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347600D-CC01-8040-A4DC-614E5C106C95}"/>
              </a:ext>
            </a:extLst>
          </p:cNvPr>
          <p:cNvSpPr txBox="1"/>
          <p:nvPr/>
        </p:nvSpPr>
        <p:spPr>
          <a:xfrm>
            <a:off x="178628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Sede</a:t>
            </a:r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Electrónica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0888136-85C4-9F4B-B7EE-3BC6126093AA}"/>
              </a:ext>
            </a:extLst>
          </p:cNvPr>
          <p:cNvSpPr txBox="1"/>
          <p:nvPr/>
        </p:nvSpPr>
        <p:spPr>
          <a:xfrm>
            <a:off x="892082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Oficina de Asistencia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2264537-290E-F64C-8A1A-832700FDA905}"/>
              </a:ext>
            </a:extLst>
          </p:cNvPr>
          <p:cNvSpPr txBox="1"/>
          <p:nvPr/>
        </p:nvSpPr>
        <p:spPr>
          <a:xfrm>
            <a:off x="160553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Registro General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4CDB31D3-1B90-EE4C-AC0D-A86CCE142528}"/>
              </a:ext>
            </a:extLst>
          </p:cNvPr>
          <p:cNvSpPr txBox="1"/>
          <p:nvPr/>
        </p:nvSpPr>
        <p:spPr>
          <a:xfrm>
            <a:off x="231898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Expedientes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608C5C0-BE7C-3B40-AEF4-59E00147F09F}"/>
              </a:ext>
            </a:extLst>
          </p:cNvPr>
          <p:cNvSpPr txBox="1"/>
          <p:nvPr/>
        </p:nvSpPr>
        <p:spPr>
          <a:xfrm>
            <a:off x="3032441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Firma Electrónica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DB5F18E7-114C-3C44-AA53-C14B7B4D6586}"/>
              </a:ext>
            </a:extLst>
          </p:cNvPr>
          <p:cNvSpPr txBox="1"/>
          <p:nvPr/>
        </p:nvSpPr>
        <p:spPr>
          <a:xfrm>
            <a:off x="374589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Control Interno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1B9E2E3-A223-904B-9F58-EA561730DEBD}"/>
              </a:ext>
            </a:extLst>
          </p:cNvPr>
          <p:cNvSpPr txBox="1"/>
          <p:nvPr/>
        </p:nvSpPr>
        <p:spPr>
          <a:xfrm>
            <a:off x="445934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Órganos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137C6002-C7FA-E24B-A75D-39CCBE5AF847}"/>
              </a:ext>
            </a:extLst>
          </p:cNvPr>
          <p:cNvSpPr txBox="1"/>
          <p:nvPr/>
        </p:nvSpPr>
        <p:spPr>
          <a:xfrm>
            <a:off x="5172801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Libros Oficiales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F3CFECA0-BACD-5C46-B3F4-1CDE756AE4A2}"/>
              </a:ext>
            </a:extLst>
          </p:cNvPr>
          <p:cNvSpPr txBox="1"/>
          <p:nvPr/>
        </p:nvSpPr>
        <p:spPr>
          <a:xfrm>
            <a:off x="6599709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Comunicación</a:t>
            </a:r>
          </a:p>
        </p:txBody>
      </p:sp>
    </p:spTree>
    <p:extLst>
      <p:ext uri="{BB962C8B-B14F-4D97-AF65-F5344CB8AC3E}">
        <p14:creationId xmlns:p14="http://schemas.microsoft.com/office/powerpoint/2010/main" val="1463586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>
            <a:extLst>
              <a:ext uri="{FF2B5EF4-FFF2-40B4-BE49-F238E27FC236}">
                <a16:creationId xmlns:a16="http://schemas.microsoft.com/office/drawing/2014/main" id="{26265FD6-891B-4243-BC0F-B365ACB1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Registro Electrónico General</a:t>
            </a: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CD5FA702-592E-BB43-A72A-560B6534AD0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Registro de Entrada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Integración con el sistema de interconexión de registros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Servicio de ventanilla única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Gestión de Comunicaciones y Notificaciones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Integración con la Dirección Habilitada Única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Integración con el Tablón </a:t>
            </a:r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Edictal</a:t>
            </a: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 Único del BOE</a:t>
            </a:r>
          </a:p>
          <a:p>
            <a:pPr marL="0" indent="0">
              <a:buNone/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33" name="Marcador de contenido 32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A5997E27-AD4C-5D43-B188-512BD6AA7A5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29150" y="1821460"/>
            <a:ext cx="3887788" cy="2368943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163DC5-081A-F74E-9EEB-E83B151D336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2283" y="354858"/>
            <a:ext cx="198935" cy="311843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83AC51-2A60-2F4D-9A9B-D08BB12A2C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97860" y="352167"/>
            <a:ext cx="134415" cy="3172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9372A9-4C4A-C54A-B395-4D1E49AFC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008" y="352167"/>
            <a:ext cx="354857" cy="3172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5BEF81-2935-8C49-8D9D-86760968973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03278" y="376364"/>
            <a:ext cx="317220" cy="2688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944185-F9A4-0E46-BFB8-F9A1BCA9F71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30174" y="365609"/>
            <a:ext cx="290337" cy="2903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C17D31-FA01-894B-BD87-6ECF1DA5179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11368" y="333351"/>
            <a:ext cx="354857" cy="3548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8BE066C-820E-634B-8AE7-6856BE8887A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91724" y="376364"/>
            <a:ext cx="413999" cy="2688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0654E8-34B0-A74D-A2CF-3E1602D3B60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306016" y="357546"/>
            <a:ext cx="413999" cy="3064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11B312-F74F-EC47-B82A-30BDA1B2B8C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35596" y="325286"/>
            <a:ext cx="387116" cy="37098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BFA8144-789F-8549-B13A-6A8F685251EF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80040" y="317221"/>
            <a:ext cx="387116" cy="3871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EE41367-40B9-BE40-B1B6-E4104B911E8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94647" y="327975"/>
            <a:ext cx="317220" cy="3656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9EB8981-0897-F340-9623-EEBB4E27F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310667" y="407537"/>
            <a:ext cx="365609" cy="268831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3007357B-3D43-5A4E-A51A-BE1A41E0F039}"/>
              </a:ext>
            </a:extLst>
          </p:cNvPr>
          <p:cNvSpPr/>
          <p:nvPr/>
        </p:nvSpPr>
        <p:spPr>
          <a:xfrm>
            <a:off x="1636401" y="1037444"/>
            <a:ext cx="624070" cy="34289"/>
          </a:xfrm>
          <a:prstGeom prst="rect">
            <a:avLst/>
          </a:prstGeom>
          <a:solidFill>
            <a:srgbClr val="5F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97A889B-8BAE-4340-B9F0-ADCA90A4F421}"/>
              </a:ext>
            </a:extLst>
          </p:cNvPr>
          <p:cNvSpPr txBox="1"/>
          <p:nvPr/>
        </p:nvSpPr>
        <p:spPr>
          <a:xfrm>
            <a:off x="5886254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Terceros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04462FB-3F54-6A45-80B7-E586BEDEC3BC}"/>
              </a:ext>
            </a:extLst>
          </p:cNvPr>
          <p:cNvSpPr txBox="1"/>
          <p:nvPr/>
        </p:nvSpPr>
        <p:spPr>
          <a:xfrm>
            <a:off x="8150570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Archivo Electrónico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BAE03FF-C255-2C48-B478-432E05CB04B3}"/>
              </a:ext>
            </a:extLst>
          </p:cNvPr>
          <p:cNvSpPr txBox="1"/>
          <p:nvPr/>
        </p:nvSpPr>
        <p:spPr>
          <a:xfrm>
            <a:off x="7375141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Analítica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9D414C9-BBA7-A94E-B0D6-983ED09F8E59}"/>
              </a:ext>
            </a:extLst>
          </p:cNvPr>
          <p:cNvSpPr txBox="1"/>
          <p:nvPr/>
        </p:nvSpPr>
        <p:spPr>
          <a:xfrm>
            <a:off x="178628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Sede</a:t>
            </a:r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Electrónica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01963B1-79E8-5C49-A458-13F0323B1FD7}"/>
              </a:ext>
            </a:extLst>
          </p:cNvPr>
          <p:cNvSpPr txBox="1"/>
          <p:nvPr/>
        </p:nvSpPr>
        <p:spPr>
          <a:xfrm>
            <a:off x="892082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Oficina de Asistencia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AB813D18-7FA1-0E4F-9A80-BC6C8E4DD642}"/>
              </a:ext>
            </a:extLst>
          </p:cNvPr>
          <p:cNvSpPr txBox="1"/>
          <p:nvPr/>
        </p:nvSpPr>
        <p:spPr>
          <a:xfrm>
            <a:off x="160553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Registro</a:t>
            </a:r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General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86E4CE83-DA8A-654E-9D12-A063946D3D56}"/>
              </a:ext>
            </a:extLst>
          </p:cNvPr>
          <p:cNvSpPr txBox="1"/>
          <p:nvPr/>
        </p:nvSpPr>
        <p:spPr>
          <a:xfrm>
            <a:off x="231898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Expedientes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BF62CC7F-E7F9-DC40-9EDA-9FD2ABA12154}"/>
              </a:ext>
            </a:extLst>
          </p:cNvPr>
          <p:cNvSpPr txBox="1"/>
          <p:nvPr/>
        </p:nvSpPr>
        <p:spPr>
          <a:xfrm>
            <a:off x="3032441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Firma Electrónica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A4ED4619-55C8-8044-9B56-36EE73121462}"/>
              </a:ext>
            </a:extLst>
          </p:cNvPr>
          <p:cNvSpPr txBox="1"/>
          <p:nvPr/>
        </p:nvSpPr>
        <p:spPr>
          <a:xfrm>
            <a:off x="374589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Control Interno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F2C487D9-D636-C444-8112-744B5F0A8FA5}"/>
              </a:ext>
            </a:extLst>
          </p:cNvPr>
          <p:cNvSpPr txBox="1"/>
          <p:nvPr/>
        </p:nvSpPr>
        <p:spPr>
          <a:xfrm>
            <a:off x="445934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Órganos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3F139D31-D7FD-9847-B821-E582A5937BA8}"/>
              </a:ext>
            </a:extLst>
          </p:cNvPr>
          <p:cNvSpPr txBox="1"/>
          <p:nvPr/>
        </p:nvSpPr>
        <p:spPr>
          <a:xfrm>
            <a:off x="5172801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Libros Oficiales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0B013B0D-834E-7140-938B-11DB732463BA}"/>
              </a:ext>
            </a:extLst>
          </p:cNvPr>
          <p:cNvSpPr txBox="1"/>
          <p:nvPr/>
        </p:nvSpPr>
        <p:spPr>
          <a:xfrm>
            <a:off x="6599709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Comunicación</a:t>
            </a:r>
          </a:p>
        </p:txBody>
      </p:sp>
    </p:spTree>
    <p:extLst>
      <p:ext uri="{BB962C8B-B14F-4D97-AF65-F5344CB8AC3E}">
        <p14:creationId xmlns:p14="http://schemas.microsoft.com/office/powerpoint/2010/main" val="2421867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>
            <a:extLst>
              <a:ext uri="{FF2B5EF4-FFF2-40B4-BE49-F238E27FC236}">
                <a16:creationId xmlns:a16="http://schemas.microsoft.com/office/drawing/2014/main" id="{26265FD6-891B-4243-BC0F-B365ACB1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Gestión de Expedientes</a:t>
            </a: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CD5FA702-592E-BB43-A72A-560B6534AD0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Tramitación Libre / Tramitación Reglada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Circuitos de tramitación de documentos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Circuitos de resolución de expedientes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Gestión de Fases y Estados</a:t>
            </a:r>
          </a:p>
          <a:p>
            <a:r>
              <a:rPr lang="es-ES" b="1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Contratación Electrónica integrada con la PCSP</a:t>
            </a:r>
          </a:p>
          <a:p>
            <a:pPr marL="0" indent="0">
              <a:buNone/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19" name="Marcador de contenido 18">
            <a:extLst>
              <a:ext uri="{FF2B5EF4-FFF2-40B4-BE49-F238E27FC236}">
                <a16:creationId xmlns:a16="http://schemas.microsoft.com/office/drawing/2014/main" id="{B9EBBDD8-C018-A045-9D49-8FAEEE0CBAA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29150" y="1913031"/>
            <a:ext cx="3887788" cy="2185800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163DC5-081A-F74E-9EEB-E83B151D336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2283" y="354858"/>
            <a:ext cx="198935" cy="311843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83AC51-2A60-2F4D-9A9B-D08BB12A2C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97860" y="352167"/>
            <a:ext cx="134415" cy="3172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9372A9-4C4A-C54A-B395-4D1E49AFCD6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71008" y="352167"/>
            <a:ext cx="354857" cy="3172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5BEF81-2935-8C49-8D9D-867609689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3278" y="376364"/>
            <a:ext cx="317220" cy="2688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944185-F9A4-0E46-BFB8-F9A1BCA9F71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30174" y="365609"/>
            <a:ext cx="290337" cy="2903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C17D31-FA01-894B-BD87-6ECF1DA5179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11368" y="333351"/>
            <a:ext cx="354857" cy="3548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8BE066C-820E-634B-8AE7-6856BE8887A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91724" y="376364"/>
            <a:ext cx="413999" cy="2688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0654E8-34B0-A74D-A2CF-3E1602D3B60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306016" y="357546"/>
            <a:ext cx="413999" cy="3064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11B312-F74F-EC47-B82A-30BDA1B2B8C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35596" y="325286"/>
            <a:ext cx="387116" cy="37098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BFA8144-789F-8549-B13A-6A8F685251EF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80040" y="317221"/>
            <a:ext cx="387116" cy="3871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EE41367-40B9-BE40-B1B6-E4104B911E8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94647" y="327975"/>
            <a:ext cx="317220" cy="3656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9EB8981-0897-F340-9623-EEBB4E27F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310667" y="407537"/>
            <a:ext cx="365609" cy="26883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BF16F9D-9D4F-794B-9561-D540EC68D30C}"/>
              </a:ext>
            </a:extLst>
          </p:cNvPr>
          <p:cNvSpPr txBox="1"/>
          <p:nvPr/>
        </p:nvSpPr>
        <p:spPr>
          <a:xfrm>
            <a:off x="5886254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Terceros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0598C25-FEF6-CF48-9592-7DC541C5D43D}"/>
              </a:ext>
            </a:extLst>
          </p:cNvPr>
          <p:cNvSpPr txBox="1"/>
          <p:nvPr/>
        </p:nvSpPr>
        <p:spPr>
          <a:xfrm>
            <a:off x="8150570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Archivo Electrónico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61D2E7-D71C-EC40-BB96-2A9F624180E7}"/>
              </a:ext>
            </a:extLst>
          </p:cNvPr>
          <p:cNvSpPr txBox="1"/>
          <p:nvPr/>
        </p:nvSpPr>
        <p:spPr>
          <a:xfrm>
            <a:off x="7375141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Analítica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4076D55-DF62-8D4F-BE30-B85A01F9927B}"/>
              </a:ext>
            </a:extLst>
          </p:cNvPr>
          <p:cNvSpPr txBox="1"/>
          <p:nvPr/>
        </p:nvSpPr>
        <p:spPr>
          <a:xfrm>
            <a:off x="178628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Sede</a:t>
            </a:r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Electrónica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44B7C5C-D283-884D-8800-082717A0C9E6}"/>
              </a:ext>
            </a:extLst>
          </p:cNvPr>
          <p:cNvSpPr txBox="1"/>
          <p:nvPr/>
        </p:nvSpPr>
        <p:spPr>
          <a:xfrm>
            <a:off x="892082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Oficina de Asistencia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5492DFF-C15C-EF40-9260-B669F92FCE0F}"/>
              </a:ext>
            </a:extLst>
          </p:cNvPr>
          <p:cNvSpPr txBox="1"/>
          <p:nvPr/>
        </p:nvSpPr>
        <p:spPr>
          <a:xfrm>
            <a:off x="160553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Registro General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87A48A1-166E-7E4E-87A0-E314C5AA4C17}"/>
              </a:ext>
            </a:extLst>
          </p:cNvPr>
          <p:cNvSpPr txBox="1"/>
          <p:nvPr/>
        </p:nvSpPr>
        <p:spPr>
          <a:xfrm>
            <a:off x="231898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Expedientes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D472E19-7735-F64D-8245-448B5C05344B}"/>
              </a:ext>
            </a:extLst>
          </p:cNvPr>
          <p:cNvSpPr txBox="1"/>
          <p:nvPr/>
        </p:nvSpPr>
        <p:spPr>
          <a:xfrm>
            <a:off x="3032441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Firma Electrónica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3CA9933-6ED5-B941-8942-36063775D8B8}"/>
              </a:ext>
            </a:extLst>
          </p:cNvPr>
          <p:cNvSpPr txBox="1"/>
          <p:nvPr/>
        </p:nvSpPr>
        <p:spPr>
          <a:xfrm>
            <a:off x="374589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Control Interno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770EC1E-05EE-9745-8ECA-14ECEAECC7B4}"/>
              </a:ext>
            </a:extLst>
          </p:cNvPr>
          <p:cNvSpPr txBox="1"/>
          <p:nvPr/>
        </p:nvSpPr>
        <p:spPr>
          <a:xfrm>
            <a:off x="445934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Órganos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8073832-5934-EA4A-A6D8-368F78AB6F8B}"/>
              </a:ext>
            </a:extLst>
          </p:cNvPr>
          <p:cNvSpPr txBox="1"/>
          <p:nvPr/>
        </p:nvSpPr>
        <p:spPr>
          <a:xfrm>
            <a:off x="5172801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Libros Oficiales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8B0E0B3-C5B5-7648-B8D3-17274D92BBD2}"/>
              </a:ext>
            </a:extLst>
          </p:cNvPr>
          <p:cNvSpPr txBox="1"/>
          <p:nvPr/>
        </p:nvSpPr>
        <p:spPr>
          <a:xfrm>
            <a:off x="6599709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Comunicación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007357B-3D43-5A4E-A51A-BE1A41E0F039}"/>
              </a:ext>
            </a:extLst>
          </p:cNvPr>
          <p:cNvSpPr/>
          <p:nvPr/>
        </p:nvSpPr>
        <p:spPr>
          <a:xfrm>
            <a:off x="2330865" y="1037444"/>
            <a:ext cx="624070" cy="34289"/>
          </a:xfrm>
          <a:prstGeom prst="rect">
            <a:avLst/>
          </a:prstGeom>
          <a:solidFill>
            <a:srgbClr val="5F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</p:spTree>
    <p:extLst>
      <p:ext uri="{BB962C8B-B14F-4D97-AF65-F5344CB8AC3E}">
        <p14:creationId xmlns:p14="http://schemas.microsoft.com/office/powerpoint/2010/main" val="819375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>
            <a:extLst>
              <a:ext uri="{FF2B5EF4-FFF2-40B4-BE49-F238E27FC236}">
                <a16:creationId xmlns:a16="http://schemas.microsoft.com/office/drawing/2014/main" id="{26265FD6-891B-4243-BC0F-B365ACB1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Firma electrónica</a:t>
            </a: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CD5FA702-592E-BB43-A72A-560B6534AD0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Firma electrónica en la nube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APP de firma móvil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Gestión de certificados electrónicos</a:t>
            </a:r>
          </a:p>
          <a:p>
            <a:pPr marL="0" indent="0">
              <a:buNone/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37" name="Marcador de contenido 36">
            <a:extLst>
              <a:ext uri="{FF2B5EF4-FFF2-40B4-BE49-F238E27FC236}">
                <a16:creationId xmlns:a16="http://schemas.microsoft.com/office/drawing/2014/main" id="{F79315E0-1081-A644-A221-06CE94E642A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29150" y="1548011"/>
            <a:ext cx="3887788" cy="2915841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163DC5-081A-F74E-9EEB-E83B151D336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2283" y="354858"/>
            <a:ext cx="198935" cy="311843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83AC51-2A60-2F4D-9A9B-D08BB12A2C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97860" y="352167"/>
            <a:ext cx="134415" cy="3172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9372A9-4C4A-C54A-B395-4D1E49AFCD6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71008" y="352167"/>
            <a:ext cx="354857" cy="3172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5BEF81-2935-8C49-8D9D-86760968973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03278" y="376364"/>
            <a:ext cx="317220" cy="2688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944185-F9A4-0E46-BFB8-F9A1BCA9F7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0174" y="365609"/>
            <a:ext cx="290337" cy="2903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C17D31-FA01-894B-BD87-6ECF1DA5179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11368" y="333351"/>
            <a:ext cx="354857" cy="3548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8BE066C-820E-634B-8AE7-6856BE8887A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91724" y="376364"/>
            <a:ext cx="413999" cy="2688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0654E8-34B0-A74D-A2CF-3E1602D3B60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306016" y="357546"/>
            <a:ext cx="413999" cy="3064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11B312-F74F-EC47-B82A-30BDA1B2B8C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35596" y="325286"/>
            <a:ext cx="387116" cy="37098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BFA8144-789F-8549-B13A-6A8F685251EF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80040" y="317221"/>
            <a:ext cx="387116" cy="3871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EE41367-40B9-BE40-B1B6-E4104B911E8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94647" y="327975"/>
            <a:ext cx="317220" cy="3656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9EB8981-0897-F340-9623-EEBB4E27F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310667" y="407537"/>
            <a:ext cx="365609" cy="26883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BF16F9D-9D4F-794B-9561-D540EC68D30C}"/>
              </a:ext>
            </a:extLst>
          </p:cNvPr>
          <p:cNvSpPr txBox="1"/>
          <p:nvPr/>
        </p:nvSpPr>
        <p:spPr>
          <a:xfrm>
            <a:off x="5886254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Terceros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0598C25-FEF6-CF48-9592-7DC541C5D43D}"/>
              </a:ext>
            </a:extLst>
          </p:cNvPr>
          <p:cNvSpPr txBox="1"/>
          <p:nvPr/>
        </p:nvSpPr>
        <p:spPr>
          <a:xfrm>
            <a:off x="8150570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Archivo Electrónico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61D2E7-D71C-EC40-BB96-2A9F624180E7}"/>
              </a:ext>
            </a:extLst>
          </p:cNvPr>
          <p:cNvSpPr txBox="1"/>
          <p:nvPr/>
        </p:nvSpPr>
        <p:spPr>
          <a:xfrm>
            <a:off x="7375141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Analítica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4076D55-DF62-8D4F-BE30-B85A01F9927B}"/>
              </a:ext>
            </a:extLst>
          </p:cNvPr>
          <p:cNvSpPr txBox="1"/>
          <p:nvPr/>
        </p:nvSpPr>
        <p:spPr>
          <a:xfrm>
            <a:off x="178628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Sede</a:t>
            </a:r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Electrónica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44B7C5C-D283-884D-8800-082717A0C9E6}"/>
              </a:ext>
            </a:extLst>
          </p:cNvPr>
          <p:cNvSpPr txBox="1"/>
          <p:nvPr/>
        </p:nvSpPr>
        <p:spPr>
          <a:xfrm>
            <a:off x="892082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Oficina de Asistencia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5492DFF-C15C-EF40-9260-B669F92FCE0F}"/>
              </a:ext>
            </a:extLst>
          </p:cNvPr>
          <p:cNvSpPr txBox="1"/>
          <p:nvPr/>
        </p:nvSpPr>
        <p:spPr>
          <a:xfrm>
            <a:off x="160553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Registro General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87A48A1-166E-7E4E-87A0-E314C5AA4C17}"/>
              </a:ext>
            </a:extLst>
          </p:cNvPr>
          <p:cNvSpPr txBox="1"/>
          <p:nvPr/>
        </p:nvSpPr>
        <p:spPr>
          <a:xfrm>
            <a:off x="231898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Expedientes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D472E19-7735-F64D-8245-448B5C05344B}"/>
              </a:ext>
            </a:extLst>
          </p:cNvPr>
          <p:cNvSpPr txBox="1"/>
          <p:nvPr/>
        </p:nvSpPr>
        <p:spPr>
          <a:xfrm>
            <a:off x="3032441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Firma Electrónica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3CA9933-6ED5-B941-8942-36063775D8B8}"/>
              </a:ext>
            </a:extLst>
          </p:cNvPr>
          <p:cNvSpPr txBox="1"/>
          <p:nvPr/>
        </p:nvSpPr>
        <p:spPr>
          <a:xfrm>
            <a:off x="374589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Control Interno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770EC1E-05EE-9745-8ECA-14ECEAECC7B4}"/>
              </a:ext>
            </a:extLst>
          </p:cNvPr>
          <p:cNvSpPr txBox="1"/>
          <p:nvPr/>
        </p:nvSpPr>
        <p:spPr>
          <a:xfrm>
            <a:off x="445934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Órganos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8073832-5934-EA4A-A6D8-368F78AB6F8B}"/>
              </a:ext>
            </a:extLst>
          </p:cNvPr>
          <p:cNvSpPr txBox="1"/>
          <p:nvPr/>
        </p:nvSpPr>
        <p:spPr>
          <a:xfrm>
            <a:off x="5172801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Libros Oficiales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8B0E0B3-C5B5-7648-B8D3-17274D92BBD2}"/>
              </a:ext>
            </a:extLst>
          </p:cNvPr>
          <p:cNvSpPr txBox="1"/>
          <p:nvPr/>
        </p:nvSpPr>
        <p:spPr>
          <a:xfrm>
            <a:off x="6599709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Comunicación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007357B-3D43-5A4E-A51A-BE1A41E0F039}"/>
              </a:ext>
            </a:extLst>
          </p:cNvPr>
          <p:cNvSpPr/>
          <p:nvPr/>
        </p:nvSpPr>
        <p:spPr>
          <a:xfrm>
            <a:off x="3063306" y="1037444"/>
            <a:ext cx="624070" cy="34289"/>
          </a:xfrm>
          <a:prstGeom prst="rect">
            <a:avLst/>
          </a:prstGeom>
          <a:solidFill>
            <a:srgbClr val="5F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</p:spTree>
    <p:extLst>
      <p:ext uri="{BB962C8B-B14F-4D97-AF65-F5344CB8AC3E}">
        <p14:creationId xmlns:p14="http://schemas.microsoft.com/office/powerpoint/2010/main" val="2359564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>
            <a:extLst>
              <a:ext uri="{FF2B5EF4-FFF2-40B4-BE49-F238E27FC236}">
                <a16:creationId xmlns:a16="http://schemas.microsoft.com/office/drawing/2014/main" id="{26265FD6-891B-4243-BC0F-B365ACB1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Control interno</a:t>
            </a: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CD5FA702-592E-BB43-A72A-560B6534AD0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Fiscalización previa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Control financiero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Integración con sistemas contables</a:t>
            </a:r>
          </a:p>
          <a:p>
            <a:pPr marL="0" indent="0">
              <a:buNone/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cs typeface="Open Sans" panose="020B0606030504020204" pitchFamily="34" charset="0"/>
            </a:endParaRPr>
          </a:p>
          <a:p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04A546-74CE-3849-ADD5-55763965B7E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6163DC5-081A-F74E-9EEB-E83B151D336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2283" y="354858"/>
            <a:ext cx="198935" cy="311843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83AC51-2A60-2F4D-9A9B-D08BB12A2C3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97860" y="352167"/>
            <a:ext cx="134415" cy="3172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9372A9-4C4A-C54A-B395-4D1E49AFCD6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71008" y="352167"/>
            <a:ext cx="354857" cy="3172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5BEF81-2935-8C49-8D9D-86760968973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03278" y="376364"/>
            <a:ext cx="317220" cy="2688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944185-F9A4-0E46-BFB8-F9A1BCA9F7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6666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30174" y="365609"/>
            <a:ext cx="290337" cy="2903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C17D31-FA01-894B-BD87-6ECF1DA517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1368" y="333351"/>
            <a:ext cx="354857" cy="3548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8BE066C-820E-634B-8AE7-6856BE8887A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91724" y="376364"/>
            <a:ext cx="413999" cy="2688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0654E8-34B0-A74D-A2CF-3E1602D3B60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306016" y="357546"/>
            <a:ext cx="413999" cy="3064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11B312-F74F-EC47-B82A-30BDA1B2B8C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35596" y="325286"/>
            <a:ext cx="387116" cy="37098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BFA8144-789F-8549-B13A-6A8F685251E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80040" y="317221"/>
            <a:ext cx="387116" cy="3871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EE41367-40B9-BE40-B1B6-E4104B911E8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94647" y="327975"/>
            <a:ext cx="317220" cy="3656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9EB8981-0897-F340-9623-EEBB4E27F4C4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310667" y="407537"/>
            <a:ext cx="365609" cy="26883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BF16F9D-9D4F-794B-9561-D540EC68D30C}"/>
              </a:ext>
            </a:extLst>
          </p:cNvPr>
          <p:cNvSpPr txBox="1"/>
          <p:nvPr/>
        </p:nvSpPr>
        <p:spPr>
          <a:xfrm>
            <a:off x="5886254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Terceros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0598C25-FEF6-CF48-9592-7DC541C5D43D}"/>
              </a:ext>
            </a:extLst>
          </p:cNvPr>
          <p:cNvSpPr txBox="1"/>
          <p:nvPr/>
        </p:nvSpPr>
        <p:spPr>
          <a:xfrm>
            <a:off x="8150570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Archivo Electrónico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61D2E7-D71C-EC40-BB96-2A9F624180E7}"/>
              </a:ext>
            </a:extLst>
          </p:cNvPr>
          <p:cNvSpPr txBox="1"/>
          <p:nvPr/>
        </p:nvSpPr>
        <p:spPr>
          <a:xfrm>
            <a:off x="7375141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Analítica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4076D55-DF62-8D4F-BE30-B85A01F9927B}"/>
              </a:ext>
            </a:extLst>
          </p:cNvPr>
          <p:cNvSpPr txBox="1"/>
          <p:nvPr/>
        </p:nvSpPr>
        <p:spPr>
          <a:xfrm>
            <a:off x="178628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Sede</a:t>
            </a:r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Electrónica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44B7C5C-D283-884D-8800-082717A0C9E6}"/>
              </a:ext>
            </a:extLst>
          </p:cNvPr>
          <p:cNvSpPr txBox="1"/>
          <p:nvPr/>
        </p:nvSpPr>
        <p:spPr>
          <a:xfrm>
            <a:off x="892082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Oficina de Asistencia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5492DFF-C15C-EF40-9260-B669F92FCE0F}"/>
              </a:ext>
            </a:extLst>
          </p:cNvPr>
          <p:cNvSpPr txBox="1"/>
          <p:nvPr/>
        </p:nvSpPr>
        <p:spPr>
          <a:xfrm>
            <a:off x="160553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Registro General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87A48A1-166E-7E4E-87A0-E314C5AA4C17}"/>
              </a:ext>
            </a:extLst>
          </p:cNvPr>
          <p:cNvSpPr txBox="1"/>
          <p:nvPr/>
        </p:nvSpPr>
        <p:spPr>
          <a:xfrm>
            <a:off x="231898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Expedientes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D472E19-7735-F64D-8245-448B5C05344B}"/>
              </a:ext>
            </a:extLst>
          </p:cNvPr>
          <p:cNvSpPr txBox="1"/>
          <p:nvPr/>
        </p:nvSpPr>
        <p:spPr>
          <a:xfrm>
            <a:off x="3032441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Firma Electrónica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3CA9933-6ED5-B941-8942-36063775D8B8}"/>
              </a:ext>
            </a:extLst>
          </p:cNvPr>
          <p:cNvSpPr txBox="1"/>
          <p:nvPr/>
        </p:nvSpPr>
        <p:spPr>
          <a:xfrm>
            <a:off x="374589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Control Interno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770EC1E-05EE-9745-8ECA-14ECEAECC7B4}"/>
              </a:ext>
            </a:extLst>
          </p:cNvPr>
          <p:cNvSpPr txBox="1"/>
          <p:nvPr/>
        </p:nvSpPr>
        <p:spPr>
          <a:xfrm>
            <a:off x="445934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Órganos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8073832-5934-EA4A-A6D8-368F78AB6F8B}"/>
              </a:ext>
            </a:extLst>
          </p:cNvPr>
          <p:cNvSpPr txBox="1"/>
          <p:nvPr/>
        </p:nvSpPr>
        <p:spPr>
          <a:xfrm>
            <a:off x="5172801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Libros Oficiales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8B0E0B3-C5B5-7648-B8D3-17274D92BBD2}"/>
              </a:ext>
            </a:extLst>
          </p:cNvPr>
          <p:cNvSpPr txBox="1"/>
          <p:nvPr/>
        </p:nvSpPr>
        <p:spPr>
          <a:xfrm>
            <a:off x="6599709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Comunicación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007357B-3D43-5A4E-A51A-BE1A41E0F039}"/>
              </a:ext>
            </a:extLst>
          </p:cNvPr>
          <p:cNvSpPr/>
          <p:nvPr/>
        </p:nvSpPr>
        <p:spPr>
          <a:xfrm>
            <a:off x="3776760" y="1037444"/>
            <a:ext cx="624070" cy="34289"/>
          </a:xfrm>
          <a:prstGeom prst="rect">
            <a:avLst/>
          </a:prstGeom>
          <a:solidFill>
            <a:srgbClr val="5F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</p:spTree>
    <p:extLst>
      <p:ext uri="{BB962C8B-B14F-4D97-AF65-F5344CB8AC3E}">
        <p14:creationId xmlns:p14="http://schemas.microsoft.com/office/powerpoint/2010/main" val="3654754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>
            <a:extLst>
              <a:ext uri="{FF2B5EF4-FFF2-40B4-BE49-F238E27FC236}">
                <a16:creationId xmlns:a16="http://schemas.microsoft.com/office/drawing/2014/main" id="{26265FD6-891B-4243-BC0F-B365ACB1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Gestión de órganos</a:t>
            </a: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CD5FA702-592E-BB43-A72A-560B6534AD0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Gestión de Órganos Unipersonales 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Gestión de Órganos Colegiados </a:t>
            </a:r>
          </a:p>
          <a:p>
            <a:pPr marL="0" indent="0">
              <a:buNone/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cs typeface="Open Sans" panose="020B0606030504020204" pitchFamily="34" charset="0"/>
            </a:endParaRPr>
          </a:p>
          <a:p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75B24A-E41B-014B-8652-FD509F4442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6163DC5-081A-F74E-9EEB-E83B151D336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2283" y="354858"/>
            <a:ext cx="198935" cy="311843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83AC51-2A60-2F4D-9A9B-D08BB12A2C3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97860" y="352167"/>
            <a:ext cx="134415" cy="3172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9372A9-4C4A-C54A-B395-4D1E49AFCD6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71008" y="352167"/>
            <a:ext cx="354857" cy="3172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5BEF81-2935-8C49-8D9D-86760968973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03278" y="376364"/>
            <a:ext cx="317220" cy="2688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944185-F9A4-0E46-BFB8-F9A1BCA9F7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6666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30174" y="365609"/>
            <a:ext cx="290337" cy="2903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C17D31-FA01-894B-BD87-6ECF1DA5179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11368" y="333351"/>
            <a:ext cx="354857" cy="3548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8BE066C-820E-634B-8AE7-6856BE888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1724" y="376364"/>
            <a:ext cx="413999" cy="2688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0654E8-34B0-A74D-A2CF-3E1602D3B60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306016" y="357546"/>
            <a:ext cx="413999" cy="3064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11B312-F74F-EC47-B82A-30BDA1B2B8C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35596" y="325286"/>
            <a:ext cx="387116" cy="37098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BFA8144-789F-8549-B13A-6A8F685251E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80040" y="317221"/>
            <a:ext cx="387116" cy="3871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EE41367-40B9-BE40-B1B6-E4104B911E8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94647" y="327975"/>
            <a:ext cx="317220" cy="3656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9EB8981-0897-F340-9623-EEBB4E27F4C4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310667" y="407537"/>
            <a:ext cx="365609" cy="26883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BF16F9D-9D4F-794B-9561-D540EC68D30C}"/>
              </a:ext>
            </a:extLst>
          </p:cNvPr>
          <p:cNvSpPr txBox="1"/>
          <p:nvPr/>
        </p:nvSpPr>
        <p:spPr>
          <a:xfrm>
            <a:off x="5886254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Terceros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0598C25-FEF6-CF48-9592-7DC541C5D43D}"/>
              </a:ext>
            </a:extLst>
          </p:cNvPr>
          <p:cNvSpPr txBox="1"/>
          <p:nvPr/>
        </p:nvSpPr>
        <p:spPr>
          <a:xfrm>
            <a:off x="8150570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Archivo Electrónico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61D2E7-D71C-EC40-BB96-2A9F624180E7}"/>
              </a:ext>
            </a:extLst>
          </p:cNvPr>
          <p:cNvSpPr txBox="1"/>
          <p:nvPr/>
        </p:nvSpPr>
        <p:spPr>
          <a:xfrm>
            <a:off x="7375141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Analítica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4076D55-DF62-8D4F-BE30-B85A01F9927B}"/>
              </a:ext>
            </a:extLst>
          </p:cNvPr>
          <p:cNvSpPr txBox="1"/>
          <p:nvPr/>
        </p:nvSpPr>
        <p:spPr>
          <a:xfrm>
            <a:off x="178628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Sede</a:t>
            </a:r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Electrónica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44B7C5C-D283-884D-8800-082717A0C9E6}"/>
              </a:ext>
            </a:extLst>
          </p:cNvPr>
          <p:cNvSpPr txBox="1"/>
          <p:nvPr/>
        </p:nvSpPr>
        <p:spPr>
          <a:xfrm>
            <a:off x="892082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Oficina de Asistencia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5492DFF-C15C-EF40-9260-B669F92FCE0F}"/>
              </a:ext>
            </a:extLst>
          </p:cNvPr>
          <p:cNvSpPr txBox="1"/>
          <p:nvPr/>
        </p:nvSpPr>
        <p:spPr>
          <a:xfrm>
            <a:off x="160553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Registro General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87A48A1-166E-7E4E-87A0-E314C5AA4C17}"/>
              </a:ext>
            </a:extLst>
          </p:cNvPr>
          <p:cNvSpPr txBox="1"/>
          <p:nvPr/>
        </p:nvSpPr>
        <p:spPr>
          <a:xfrm>
            <a:off x="231898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Expedientes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D472E19-7735-F64D-8245-448B5C05344B}"/>
              </a:ext>
            </a:extLst>
          </p:cNvPr>
          <p:cNvSpPr txBox="1"/>
          <p:nvPr/>
        </p:nvSpPr>
        <p:spPr>
          <a:xfrm>
            <a:off x="3032441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Firma Electrónica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3CA9933-6ED5-B941-8942-36063775D8B8}"/>
              </a:ext>
            </a:extLst>
          </p:cNvPr>
          <p:cNvSpPr txBox="1"/>
          <p:nvPr/>
        </p:nvSpPr>
        <p:spPr>
          <a:xfrm>
            <a:off x="374589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Control Interno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770EC1E-05EE-9745-8ECA-14ECEAECC7B4}"/>
              </a:ext>
            </a:extLst>
          </p:cNvPr>
          <p:cNvSpPr txBox="1"/>
          <p:nvPr/>
        </p:nvSpPr>
        <p:spPr>
          <a:xfrm>
            <a:off x="445934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Órganos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8073832-5934-EA4A-A6D8-368F78AB6F8B}"/>
              </a:ext>
            </a:extLst>
          </p:cNvPr>
          <p:cNvSpPr txBox="1"/>
          <p:nvPr/>
        </p:nvSpPr>
        <p:spPr>
          <a:xfrm>
            <a:off x="5172801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Libros Oficiales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8B0E0B3-C5B5-7648-B8D3-17274D92BBD2}"/>
              </a:ext>
            </a:extLst>
          </p:cNvPr>
          <p:cNvSpPr txBox="1"/>
          <p:nvPr/>
        </p:nvSpPr>
        <p:spPr>
          <a:xfrm>
            <a:off x="6599709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Comunicación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007357B-3D43-5A4E-A51A-BE1A41E0F039}"/>
              </a:ext>
            </a:extLst>
          </p:cNvPr>
          <p:cNvSpPr/>
          <p:nvPr/>
        </p:nvSpPr>
        <p:spPr>
          <a:xfrm>
            <a:off x="4486686" y="1037444"/>
            <a:ext cx="624070" cy="34289"/>
          </a:xfrm>
          <a:prstGeom prst="rect">
            <a:avLst/>
          </a:prstGeom>
          <a:solidFill>
            <a:srgbClr val="5F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</p:spTree>
    <p:extLst>
      <p:ext uri="{BB962C8B-B14F-4D97-AF65-F5344CB8AC3E}">
        <p14:creationId xmlns:p14="http://schemas.microsoft.com/office/powerpoint/2010/main" val="1195867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>
            <a:extLst>
              <a:ext uri="{FF2B5EF4-FFF2-40B4-BE49-F238E27FC236}">
                <a16:creationId xmlns:a16="http://schemas.microsoft.com/office/drawing/2014/main" id="{26265FD6-891B-4243-BC0F-B365ACB1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Libros oficiales</a:t>
            </a: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CD5FA702-592E-BB43-A72A-560B6534AD0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Llevanza electrónica de libros oficiales (resoluciones, actas, etc.)</a:t>
            </a:r>
          </a:p>
          <a:p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B7B3A2-14AE-6645-AE94-A7B77494282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6163DC5-081A-F74E-9EEB-E83B151D336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2283" y="354858"/>
            <a:ext cx="198935" cy="311843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83AC51-2A60-2F4D-9A9B-D08BB12A2C3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97860" y="352167"/>
            <a:ext cx="134415" cy="3172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9372A9-4C4A-C54A-B395-4D1E49AFCD6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71008" y="352167"/>
            <a:ext cx="354857" cy="3172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5BEF81-2935-8C49-8D9D-86760968973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03278" y="376364"/>
            <a:ext cx="317220" cy="2688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944185-F9A4-0E46-BFB8-F9A1BCA9F7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6666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30174" y="365609"/>
            <a:ext cx="290337" cy="2903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C17D31-FA01-894B-BD87-6ECF1DA5179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11368" y="333351"/>
            <a:ext cx="354857" cy="3548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8BE066C-820E-634B-8AE7-6856BE8887A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91724" y="376364"/>
            <a:ext cx="413999" cy="2688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0654E8-34B0-A74D-A2CF-3E1602D3B6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6016" y="357546"/>
            <a:ext cx="413999" cy="3064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11B312-F74F-EC47-B82A-30BDA1B2B8C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35596" y="325286"/>
            <a:ext cx="387116" cy="37098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BFA8144-789F-8549-B13A-6A8F685251E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80040" y="317221"/>
            <a:ext cx="387116" cy="3871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EE41367-40B9-BE40-B1B6-E4104B911E8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94647" y="327975"/>
            <a:ext cx="317220" cy="3656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9EB8981-0897-F340-9623-EEBB4E27F4C4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310667" y="407537"/>
            <a:ext cx="365609" cy="26883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BF16F9D-9D4F-794B-9561-D540EC68D30C}"/>
              </a:ext>
            </a:extLst>
          </p:cNvPr>
          <p:cNvSpPr txBox="1"/>
          <p:nvPr/>
        </p:nvSpPr>
        <p:spPr>
          <a:xfrm>
            <a:off x="5886254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Terceros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0598C25-FEF6-CF48-9592-7DC541C5D43D}"/>
              </a:ext>
            </a:extLst>
          </p:cNvPr>
          <p:cNvSpPr txBox="1"/>
          <p:nvPr/>
        </p:nvSpPr>
        <p:spPr>
          <a:xfrm>
            <a:off x="8150570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Archivo Electrónico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61D2E7-D71C-EC40-BB96-2A9F624180E7}"/>
              </a:ext>
            </a:extLst>
          </p:cNvPr>
          <p:cNvSpPr txBox="1"/>
          <p:nvPr/>
        </p:nvSpPr>
        <p:spPr>
          <a:xfrm>
            <a:off x="7375141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Analítica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4076D55-DF62-8D4F-BE30-B85A01F9927B}"/>
              </a:ext>
            </a:extLst>
          </p:cNvPr>
          <p:cNvSpPr txBox="1"/>
          <p:nvPr/>
        </p:nvSpPr>
        <p:spPr>
          <a:xfrm>
            <a:off x="178628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Sede</a:t>
            </a:r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Electrónica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44B7C5C-D283-884D-8800-082717A0C9E6}"/>
              </a:ext>
            </a:extLst>
          </p:cNvPr>
          <p:cNvSpPr txBox="1"/>
          <p:nvPr/>
        </p:nvSpPr>
        <p:spPr>
          <a:xfrm>
            <a:off x="892082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Oficina de Asistencia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5492DFF-C15C-EF40-9260-B669F92FCE0F}"/>
              </a:ext>
            </a:extLst>
          </p:cNvPr>
          <p:cNvSpPr txBox="1"/>
          <p:nvPr/>
        </p:nvSpPr>
        <p:spPr>
          <a:xfrm>
            <a:off x="160553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Registro General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87A48A1-166E-7E4E-87A0-E314C5AA4C17}"/>
              </a:ext>
            </a:extLst>
          </p:cNvPr>
          <p:cNvSpPr txBox="1"/>
          <p:nvPr/>
        </p:nvSpPr>
        <p:spPr>
          <a:xfrm>
            <a:off x="231898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Expedientes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D472E19-7735-F64D-8245-448B5C05344B}"/>
              </a:ext>
            </a:extLst>
          </p:cNvPr>
          <p:cNvSpPr txBox="1"/>
          <p:nvPr/>
        </p:nvSpPr>
        <p:spPr>
          <a:xfrm>
            <a:off x="3032441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Firma Electrónica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3CA9933-6ED5-B941-8942-36063775D8B8}"/>
              </a:ext>
            </a:extLst>
          </p:cNvPr>
          <p:cNvSpPr txBox="1"/>
          <p:nvPr/>
        </p:nvSpPr>
        <p:spPr>
          <a:xfrm>
            <a:off x="374589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Control Interno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770EC1E-05EE-9745-8ECA-14ECEAECC7B4}"/>
              </a:ext>
            </a:extLst>
          </p:cNvPr>
          <p:cNvSpPr txBox="1"/>
          <p:nvPr/>
        </p:nvSpPr>
        <p:spPr>
          <a:xfrm>
            <a:off x="445934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Órganos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8073832-5934-EA4A-A6D8-368F78AB6F8B}"/>
              </a:ext>
            </a:extLst>
          </p:cNvPr>
          <p:cNvSpPr txBox="1"/>
          <p:nvPr/>
        </p:nvSpPr>
        <p:spPr>
          <a:xfrm>
            <a:off x="5172801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Libros Oficiales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8B0E0B3-C5B5-7648-B8D3-17274D92BBD2}"/>
              </a:ext>
            </a:extLst>
          </p:cNvPr>
          <p:cNvSpPr txBox="1"/>
          <p:nvPr/>
        </p:nvSpPr>
        <p:spPr>
          <a:xfrm>
            <a:off x="6599709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Comunicación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007357B-3D43-5A4E-A51A-BE1A41E0F039}"/>
              </a:ext>
            </a:extLst>
          </p:cNvPr>
          <p:cNvSpPr/>
          <p:nvPr/>
        </p:nvSpPr>
        <p:spPr>
          <a:xfrm>
            <a:off x="5200977" y="1037444"/>
            <a:ext cx="624070" cy="34289"/>
          </a:xfrm>
          <a:prstGeom prst="rect">
            <a:avLst/>
          </a:prstGeom>
          <a:solidFill>
            <a:srgbClr val="5F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</p:spTree>
    <p:extLst>
      <p:ext uri="{BB962C8B-B14F-4D97-AF65-F5344CB8AC3E}">
        <p14:creationId xmlns:p14="http://schemas.microsoft.com/office/powerpoint/2010/main" val="94121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>
            <a:extLst>
              <a:ext uri="{FF2B5EF4-FFF2-40B4-BE49-F238E27FC236}">
                <a16:creationId xmlns:a16="http://schemas.microsoft.com/office/drawing/2014/main" id="{26265FD6-891B-4243-BC0F-B365ACB1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Gestión de terceros</a:t>
            </a: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CD5FA702-592E-BB43-A72A-560B6534AD0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Ciudadanos y Empresas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Integración con el Directorio de Administraciones Públicas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Integración con el Directorio de Administración de Justicia</a:t>
            </a:r>
          </a:p>
          <a:p>
            <a:pPr marL="0" indent="0">
              <a:buNone/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17" name="Marcador de contenido 16" descr="Icono&#10;&#10;Descripción generada automáticamente">
            <a:extLst>
              <a:ext uri="{FF2B5EF4-FFF2-40B4-BE49-F238E27FC236}">
                <a16:creationId xmlns:a16="http://schemas.microsoft.com/office/drawing/2014/main" id="{54B17C84-48FE-CF4B-B3B1-FD1C9DEC3D0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29150" y="2211365"/>
            <a:ext cx="3887788" cy="1589133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163DC5-081A-F74E-9EEB-E83B151D336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2283" y="354858"/>
            <a:ext cx="198935" cy="311843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83AC51-2A60-2F4D-9A9B-D08BB12A2C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97860" y="352167"/>
            <a:ext cx="134415" cy="3172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9372A9-4C4A-C54A-B395-4D1E49AFCD6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71008" y="352167"/>
            <a:ext cx="354857" cy="3172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5BEF81-2935-8C49-8D9D-86760968973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03278" y="376364"/>
            <a:ext cx="317220" cy="2688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944185-F9A4-0E46-BFB8-F9A1BCA9F71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6666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30174" y="365609"/>
            <a:ext cx="290337" cy="2903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C17D31-FA01-894B-BD87-6ECF1DA5179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11368" y="333351"/>
            <a:ext cx="354857" cy="3548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8BE066C-820E-634B-8AE7-6856BE8887A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91724" y="376364"/>
            <a:ext cx="413999" cy="2688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0654E8-34B0-A74D-A2CF-3E1602D3B60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306016" y="357546"/>
            <a:ext cx="413999" cy="3064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11B312-F74F-EC47-B82A-30BDA1B2B8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35596" y="325286"/>
            <a:ext cx="387116" cy="37098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BFA8144-789F-8549-B13A-6A8F685251EF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80040" y="317221"/>
            <a:ext cx="387116" cy="3871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EE41367-40B9-BE40-B1B6-E4104B911E8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94647" y="327975"/>
            <a:ext cx="317220" cy="3656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9EB8981-0897-F340-9623-EEBB4E27F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310667" y="407537"/>
            <a:ext cx="365609" cy="26883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BF16F9D-9D4F-794B-9561-D540EC68D30C}"/>
              </a:ext>
            </a:extLst>
          </p:cNvPr>
          <p:cNvSpPr txBox="1"/>
          <p:nvPr/>
        </p:nvSpPr>
        <p:spPr>
          <a:xfrm>
            <a:off x="5886254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Terceros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0598C25-FEF6-CF48-9592-7DC541C5D43D}"/>
              </a:ext>
            </a:extLst>
          </p:cNvPr>
          <p:cNvSpPr txBox="1"/>
          <p:nvPr/>
        </p:nvSpPr>
        <p:spPr>
          <a:xfrm>
            <a:off x="8150570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Archivo Electrónico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61D2E7-D71C-EC40-BB96-2A9F624180E7}"/>
              </a:ext>
            </a:extLst>
          </p:cNvPr>
          <p:cNvSpPr txBox="1"/>
          <p:nvPr/>
        </p:nvSpPr>
        <p:spPr>
          <a:xfrm>
            <a:off x="7375141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Analítica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4076D55-DF62-8D4F-BE30-B85A01F9927B}"/>
              </a:ext>
            </a:extLst>
          </p:cNvPr>
          <p:cNvSpPr txBox="1"/>
          <p:nvPr/>
        </p:nvSpPr>
        <p:spPr>
          <a:xfrm>
            <a:off x="178628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Sede</a:t>
            </a:r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Electrónica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44B7C5C-D283-884D-8800-082717A0C9E6}"/>
              </a:ext>
            </a:extLst>
          </p:cNvPr>
          <p:cNvSpPr txBox="1"/>
          <p:nvPr/>
        </p:nvSpPr>
        <p:spPr>
          <a:xfrm>
            <a:off x="892082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Oficina de Asistencia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5492DFF-C15C-EF40-9260-B669F92FCE0F}"/>
              </a:ext>
            </a:extLst>
          </p:cNvPr>
          <p:cNvSpPr txBox="1"/>
          <p:nvPr/>
        </p:nvSpPr>
        <p:spPr>
          <a:xfrm>
            <a:off x="160553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Registro General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87A48A1-166E-7E4E-87A0-E314C5AA4C17}"/>
              </a:ext>
            </a:extLst>
          </p:cNvPr>
          <p:cNvSpPr txBox="1"/>
          <p:nvPr/>
        </p:nvSpPr>
        <p:spPr>
          <a:xfrm>
            <a:off x="231898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Expedientes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D472E19-7735-F64D-8245-448B5C05344B}"/>
              </a:ext>
            </a:extLst>
          </p:cNvPr>
          <p:cNvSpPr txBox="1"/>
          <p:nvPr/>
        </p:nvSpPr>
        <p:spPr>
          <a:xfrm>
            <a:off x="3032441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Firma Electrónica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3CA9933-6ED5-B941-8942-36063775D8B8}"/>
              </a:ext>
            </a:extLst>
          </p:cNvPr>
          <p:cNvSpPr txBox="1"/>
          <p:nvPr/>
        </p:nvSpPr>
        <p:spPr>
          <a:xfrm>
            <a:off x="374589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Control Interno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770EC1E-05EE-9745-8ECA-14ECEAECC7B4}"/>
              </a:ext>
            </a:extLst>
          </p:cNvPr>
          <p:cNvSpPr txBox="1"/>
          <p:nvPr/>
        </p:nvSpPr>
        <p:spPr>
          <a:xfrm>
            <a:off x="445934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Órganos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8073832-5934-EA4A-A6D8-368F78AB6F8B}"/>
              </a:ext>
            </a:extLst>
          </p:cNvPr>
          <p:cNvSpPr txBox="1"/>
          <p:nvPr/>
        </p:nvSpPr>
        <p:spPr>
          <a:xfrm>
            <a:off x="5172801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Libros Oficiales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8B0E0B3-C5B5-7648-B8D3-17274D92BBD2}"/>
              </a:ext>
            </a:extLst>
          </p:cNvPr>
          <p:cNvSpPr txBox="1"/>
          <p:nvPr/>
        </p:nvSpPr>
        <p:spPr>
          <a:xfrm>
            <a:off x="6599709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Comunicación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007357B-3D43-5A4E-A51A-BE1A41E0F039}"/>
              </a:ext>
            </a:extLst>
          </p:cNvPr>
          <p:cNvSpPr/>
          <p:nvPr/>
        </p:nvSpPr>
        <p:spPr>
          <a:xfrm>
            <a:off x="5917119" y="1037444"/>
            <a:ext cx="624070" cy="34289"/>
          </a:xfrm>
          <a:prstGeom prst="rect">
            <a:avLst/>
          </a:prstGeom>
          <a:solidFill>
            <a:srgbClr val="5F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</p:spTree>
    <p:extLst>
      <p:ext uri="{BB962C8B-B14F-4D97-AF65-F5344CB8AC3E}">
        <p14:creationId xmlns:p14="http://schemas.microsoft.com/office/powerpoint/2010/main" val="1137835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ndo-banner01" descr="fondo-banner01">
            <a:hlinkClick r:id="" action="ppaction://media"/>
            <a:extLst>
              <a:ext uri="{FF2B5EF4-FFF2-40B4-BE49-F238E27FC236}">
                <a16:creationId xmlns:a16="http://schemas.microsoft.com/office/drawing/2014/main" id="{69B86463-1EBD-3E4A-8CA6-BAC82094B7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3" y="17736"/>
            <a:ext cx="9140428" cy="5143500"/>
          </a:xfrm>
          <a:prstGeom prst="rect">
            <a:avLst/>
          </a:prstGeom>
        </p:spPr>
      </p:pic>
      <p:sp>
        <p:nvSpPr>
          <p:cNvPr id="11" name="Título 3">
            <a:extLst>
              <a:ext uri="{FF2B5EF4-FFF2-40B4-BE49-F238E27FC236}">
                <a16:creationId xmlns:a16="http://schemas.microsoft.com/office/drawing/2014/main" id="{146BCCBC-9CD2-5242-83F8-840A25B4A418}"/>
              </a:ext>
            </a:extLst>
          </p:cNvPr>
          <p:cNvSpPr>
            <a:spLocks noGrp="1"/>
          </p:cNvSpPr>
          <p:nvPr/>
        </p:nvSpPr>
        <p:spPr>
          <a:xfrm>
            <a:off x="2702699" y="1684143"/>
            <a:ext cx="4882055" cy="1775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s-ES" sz="4800" dirty="0"/>
              <a:t>Administración</a:t>
            </a:r>
            <a:br>
              <a:rPr lang="es-ES" sz="4800" dirty="0"/>
            </a:br>
            <a:r>
              <a:rPr lang="es-ES" sz="4800" dirty="0">
                <a:solidFill>
                  <a:srgbClr val="5FFFDF"/>
                </a:solidFill>
              </a:rPr>
              <a:t>inteligente</a:t>
            </a:r>
          </a:p>
        </p:txBody>
      </p:sp>
      <p:sp>
        <p:nvSpPr>
          <p:cNvPr id="12" name="Subtítulo 4">
            <a:extLst>
              <a:ext uri="{FF2B5EF4-FFF2-40B4-BE49-F238E27FC236}">
                <a16:creationId xmlns:a16="http://schemas.microsoft.com/office/drawing/2014/main" id="{B08BFB62-E743-4E45-847F-304866368234}"/>
              </a:ext>
            </a:extLst>
          </p:cNvPr>
          <p:cNvSpPr>
            <a:spLocks noGrp="1"/>
          </p:cNvSpPr>
          <p:nvPr/>
        </p:nvSpPr>
        <p:spPr>
          <a:xfrm>
            <a:off x="4051365" y="3593766"/>
            <a:ext cx="3533390" cy="964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8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" sz="1800" dirty="0"/>
              <a:t>Acompañamos al sector público en su transformación digital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99E1ADA-E25B-834E-9890-14F16C674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376" y="3685774"/>
            <a:ext cx="133584" cy="21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9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>
            <a:extLst>
              <a:ext uri="{FF2B5EF4-FFF2-40B4-BE49-F238E27FC236}">
                <a16:creationId xmlns:a16="http://schemas.microsoft.com/office/drawing/2014/main" id="{26265FD6-891B-4243-BC0F-B365ACB1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Herramientas de comunicación</a:t>
            </a: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CD5FA702-592E-BB43-A72A-560B6534AD0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Sistema de videoconferencias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Sistema de mensajería</a:t>
            </a:r>
          </a:p>
          <a:p>
            <a:pPr marL="0" indent="0">
              <a:buNone/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17" name="Marcador de contenido 16" descr="Icono&#10;&#10;Descripción generada automáticamente">
            <a:extLst>
              <a:ext uri="{FF2B5EF4-FFF2-40B4-BE49-F238E27FC236}">
                <a16:creationId xmlns:a16="http://schemas.microsoft.com/office/drawing/2014/main" id="{5E57A1A4-C687-0D48-BE0C-F5BD9A7FB1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29150" y="1730251"/>
            <a:ext cx="3887788" cy="2551360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163DC5-081A-F74E-9EEB-E83B151D336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2283" y="354858"/>
            <a:ext cx="198935" cy="311843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83AC51-2A60-2F4D-9A9B-D08BB12A2C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97860" y="352167"/>
            <a:ext cx="134415" cy="3172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9372A9-4C4A-C54A-B395-4D1E49AFCD6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71008" y="352167"/>
            <a:ext cx="354857" cy="3172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5BEF81-2935-8C49-8D9D-86760968973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03278" y="376364"/>
            <a:ext cx="317220" cy="2688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944185-F9A4-0E46-BFB8-F9A1BCA9F71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6666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30174" y="365609"/>
            <a:ext cx="290337" cy="2903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C17D31-FA01-894B-BD87-6ECF1DA5179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11368" y="333351"/>
            <a:ext cx="354857" cy="3548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8BE066C-820E-634B-8AE7-6856BE8887A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91724" y="376364"/>
            <a:ext cx="413999" cy="2688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0654E8-34B0-A74D-A2CF-3E1602D3B60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306016" y="357546"/>
            <a:ext cx="413999" cy="3064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11B312-F74F-EC47-B82A-30BDA1B2B8C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35596" y="325286"/>
            <a:ext cx="387116" cy="37098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BFA8144-789F-8549-B13A-6A8F685251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0040" y="317221"/>
            <a:ext cx="387116" cy="3871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EE41367-40B9-BE40-B1B6-E4104B911E8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94647" y="327975"/>
            <a:ext cx="317220" cy="3656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9EB8981-0897-F340-9623-EEBB4E27F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310667" y="407537"/>
            <a:ext cx="365609" cy="26883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BF16F9D-9D4F-794B-9561-D540EC68D30C}"/>
              </a:ext>
            </a:extLst>
          </p:cNvPr>
          <p:cNvSpPr txBox="1"/>
          <p:nvPr/>
        </p:nvSpPr>
        <p:spPr>
          <a:xfrm>
            <a:off x="5886254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Terceros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0598C25-FEF6-CF48-9592-7DC541C5D43D}"/>
              </a:ext>
            </a:extLst>
          </p:cNvPr>
          <p:cNvSpPr txBox="1"/>
          <p:nvPr/>
        </p:nvSpPr>
        <p:spPr>
          <a:xfrm>
            <a:off x="8150570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Archivo Electrónico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61D2E7-D71C-EC40-BB96-2A9F624180E7}"/>
              </a:ext>
            </a:extLst>
          </p:cNvPr>
          <p:cNvSpPr txBox="1"/>
          <p:nvPr/>
        </p:nvSpPr>
        <p:spPr>
          <a:xfrm>
            <a:off x="7375141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Analítica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4076D55-DF62-8D4F-BE30-B85A01F9927B}"/>
              </a:ext>
            </a:extLst>
          </p:cNvPr>
          <p:cNvSpPr txBox="1"/>
          <p:nvPr/>
        </p:nvSpPr>
        <p:spPr>
          <a:xfrm>
            <a:off x="178628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Sede</a:t>
            </a:r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Electrónica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44B7C5C-D283-884D-8800-082717A0C9E6}"/>
              </a:ext>
            </a:extLst>
          </p:cNvPr>
          <p:cNvSpPr txBox="1"/>
          <p:nvPr/>
        </p:nvSpPr>
        <p:spPr>
          <a:xfrm>
            <a:off x="892082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Oficina de Asistencia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5492DFF-C15C-EF40-9260-B669F92FCE0F}"/>
              </a:ext>
            </a:extLst>
          </p:cNvPr>
          <p:cNvSpPr txBox="1"/>
          <p:nvPr/>
        </p:nvSpPr>
        <p:spPr>
          <a:xfrm>
            <a:off x="160553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Registro General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87A48A1-166E-7E4E-87A0-E314C5AA4C17}"/>
              </a:ext>
            </a:extLst>
          </p:cNvPr>
          <p:cNvSpPr txBox="1"/>
          <p:nvPr/>
        </p:nvSpPr>
        <p:spPr>
          <a:xfrm>
            <a:off x="231898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Expedientes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D472E19-7735-F64D-8245-448B5C05344B}"/>
              </a:ext>
            </a:extLst>
          </p:cNvPr>
          <p:cNvSpPr txBox="1"/>
          <p:nvPr/>
        </p:nvSpPr>
        <p:spPr>
          <a:xfrm>
            <a:off x="3032441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Firma Electrónica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3CA9933-6ED5-B941-8942-36063775D8B8}"/>
              </a:ext>
            </a:extLst>
          </p:cNvPr>
          <p:cNvSpPr txBox="1"/>
          <p:nvPr/>
        </p:nvSpPr>
        <p:spPr>
          <a:xfrm>
            <a:off x="374589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Control Interno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770EC1E-05EE-9745-8ECA-14ECEAECC7B4}"/>
              </a:ext>
            </a:extLst>
          </p:cNvPr>
          <p:cNvSpPr txBox="1"/>
          <p:nvPr/>
        </p:nvSpPr>
        <p:spPr>
          <a:xfrm>
            <a:off x="445934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Órganos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8073832-5934-EA4A-A6D8-368F78AB6F8B}"/>
              </a:ext>
            </a:extLst>
          </p:cNvPr>
          <p:cNvSpPr txBox="1"/>
          <p:nvPr/>
        </p:nvSpPr>
        <p:spPr>
          <a:xfrm>
            <a:off x="5172801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Libros Oficiales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8B0E0B3-C5B5-7648-B8D3-17274D92BBD2}"/>
              </a:ext>
            </a:extLst>
          </p:cNvPr>
          <p:cNvSpPr txBox="1"/>
          <p:nvPr/>
        </p:nvSpPr>
        <p:spPr>
          <a:xfrm>
            <a:off x="6599709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Comunicación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007357B-3D43-5A4E-A51A-BE1A41E0F039}"/>
              </a:ext>
            </a:extLst>
          </p:cNvPr>
          <p:cNvSpPr/>
          <p:nvPr/>
        </p:nvSpPr>
        <p:spPr>
          <a:xfrm>
            <a:off x="6661563" y="1037444"/>
            <a:ext cx="624070" cy="34289"/>
          </a:xfrm>
          <a:prstGeom prst="rect">
            <a:avLst/>
          </a:prstGeom>
          <a:solidFill>
            <a:srgbClr val="5F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</p:spTree>
    <p:extLst>
      <p:ext uri="{BB962C8B-B14F-4D97-AF65-F5344CB8AC3E}">
        <p14:creationId xmlns:p14="http://schemas.microsoft.com/office/powerpoint/2010/main" val="2028946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>
            <a:extLst>
              <a:ext uri="{FF2B5EF4-FFF2-40B4-BE49-F238E27FC236}">
                <a16:creationId xmlns:a16="http://schemas.microsoft.com/office/drawing/2014/main" id="{26265FD6-891B-4243-BC0F-B365ACB1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Herramientas de analítica</a:t>
            </a: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CD5FA702-592E-BB43-A72A-560B6534AD0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Búsquedas avanzadas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Cuadros de mando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Analítica geoespacial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Analítica colaborativa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Open Data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Informes personalizados</a:t>
            </a:r>
          </a:p>
          <a:p>
            <a:r>
              <a:rPr lang="es-ES" dirty="0" err="1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Alerting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33" name="Marcador de contenido 32" descr="Logotipo&#10;&#10;Descripción generada automáticamente">
            <a:extLst>
              <a:ext uri="{FF2B5EF4-FFF2-40B4-BE49-F238E27FC236}">
                <a16:creationId xmlns:a16="http://schemas.microsoft.com/office/drawing/2014/main" id="{B01559D4-81F7-FB46-93B1-AA59F559884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29150" y="1730251"/>
            <a:ext cx="3887788" cy="2551360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163DC5-081A-F74E-9EEB-E83B151D336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2283" y="354858"/>
            <a:ext cx="198935" cy="311843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83AC51-2A60-2F4D-9A9B-D08BB12A2C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97860" y="352167"/>
            <a:ext cx="134415" cy="3172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9372A9-4C4A-C54A-B395-4D1E49AFCD6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71008" y="352167"/>
            <a:ext cx="354857" cy="3172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5BEF81-2935-8C49-8D9D-86760968973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03278" y="376364"/>
            <a:ext cx="317220" cy="2688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944185-F9A4-0E46-BFB8-F9A1BCA9F71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6666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30174" y="365609"/>
            <a:ext cx="290337" cy="2903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C17D31-FA01-894B-BD87-6ECF1DA5179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11368" y="333351"/>
            <a:ext cx="354857" cy="3548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8BE066C-820E-634B-8AE7-6856BE8887A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91724" y="376364"/>
            <a:ext cx="413999" cy="2688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0654E8-34B0-A74D-A2CF-3E1602D3B60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306016" y="357546"/>
            <a:ext cx="413999" cy="3064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11B312-F74F-EC47-B82A-30BDA1B2B8C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35596" y="325286"/>
            <a:ext cx="387116" cy="37098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BFA8144-789F-8549-B13A-6A8F685251EF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80040" y="317221"/>
            <a:ext cx="387116" cy="3871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EE41367-40B9-BE40-B1B6-E4104B911E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94647" y="327975"/>
            <a:ext cx="317220" cy="3656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9EB8981-0897-F340-9623-EEBB4E27F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310667" y="407537"/>
            <a:ext cx="365609" cy="26883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BF16F9D-9D4F-794B-9561-D540EC68D30C}"/>
              </a:ext>
            </a:extLst>
          </p:cNvPr>
          <p:cNvSpPr txBox="1"/>
          <p:nvPr/>
        </p:nvSpPr>
        <p:spPr>
          <a:xfrm>
            <a:off x="5886254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Terceros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0598C25-FEF6-CF48-9592-7DC541C5D43D}"/>
              </a:ext>
            </a:extLst>
          </p:cNvPr>
          <p:cNvSpPr txBox="1"/>
          <p:nvPr/>
        </p:nvSpPr>
        <p:spPr>
          <a:xfrm>
            <a:off x="8150570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Archivo Electrónico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61D2E7-D71C-EC40-BB96-2A9F624180E7}"/>
              </a:ext>
            </a:extLst>
          </p:cNvPr>
          <p:cNvSpPr txBox="1"/>
          <p:nvPr/>
        </p:nvSpPr>
        <p:spPr>
          <a:xfrm>
            <a:off x="7375141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Analítica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4076D55-DF62-8D4F-BE30-B85A01F9927B}"/>
              </a:ext>
            </a:extLst>
          </p:cNvPr>
          <p:cNvSpPr txBox="1"/>
          <p:nvPr/>
        </p:nvSpPr>
        <p:spPr>
          <a:xfrm>
            <a:off x="178628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Sede</a:t>
            </a:r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Electrónica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44B7C5C-D283-884D-8800-082717A0C9E6}"/>
              </a:ext>
            </a:extLst>
          </p:cNvPr>
          <p:cNvSpPr txBox="1"/>
          <p:nvPr/>
        </p:nvSpPr>
        <p:spPr>
          <a:xfrm>
            <a:off x="892082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Oficina de Asistencia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5492DFF-C15C-EF40-9260-B669F92FCE0F}"/>
              </a:ext>
            </a:extLst>
          </p:cNvPr>
          <p:cNvSpPr txBox="1"/>
          <p:nvPr/>
        </p:nvSpPr>
        <p:spPr>
          <a:xfrm>
            <a:off x="160553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Registro General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87A48A1-166E-7E4E-87A0-E314C5AA4C17}"/>
              </a:ext>
            </a:extLst>
          </p:cNvPr>
          <p:cNvSpPr txBox="1"/>
          <p:nvPr/>
        </p:nvSpPr>
        <p:spPr>
          <a:xfrm>
            <a:off x="231898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Expedientes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D472E19-7735-F64D-8245-448B5C05344B}"/>
              </a:ext>
            </a:extLst>
          </p:cNvPr>
          <p:cNvSpPr txBox="1"/>
          <p:nvPr/>
        </p:nvSpPr>
        <p:spPr>
          <a:xfrm>
            <a:off x="3032441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Firma Electrónica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3CA9933-6ED5-B941-8942-36063775D8B8}"/>
              </a:ext>
            </a:extLst>
          </p:cNvPr>
          <p:cNvSpPr txBox="1"/>
          <p:nvPr/>
        </p:nvSpPr>
        <p:spPr>
          <a:xfrm>
            <a:off x="374589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Control Interno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770EC1E-05EE-9745-8ECA-14ECEAECC7B4}"/>
              </a:ext>
            </a:extLst>
          </p:cNvPr>
          <p:cNvSpPr txBox="1"/>
          <p:nvPr/>
        </p:nvSpPr>
        <p:spPr>
          <a:xfrm>
            <a:off x="445934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Órganos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8073832-5934-EA4A-A6D8-368F78AB6F8B}"/>
              </a:ext>
            </a:extLst>
          </p:cNvPr>
          <p:cNvSpPr txBox="1"/>
          <p:nvPr/>
        </p:nvSpPr>
        <p:spPr>
          <a:xfrm>
            <a:off x="5172801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Libros Oficiales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8B0E0B3-C5B5-7648-B8D3-17274D92BBD2}"/>
              </a:ext>
            </a:extLst>
          </p:cNvPr>
          <p:cNvSpPr txBox="1"/>
          <p:nvPr/>
        </p:nvSpPr>
        <p:spPr>
          <a:xfrm>
            <a:off x="6599709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Comunicación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007357B-3D43-5A4E-A51A-BE1A41E0F039}"/>
              </a:ext>
            </a:extLst>
          </p:cNvPr>
          <p:cNvSpPr/>
          <p:nvPr/>
        </p:nvSpPr>
        <p:spPr>
          <a:xfrm>
            <a:off x="7436994" y="1037444"/>
            <a:ext cx="624070" cy="34289"/>
          </a:xfrm>
          <a:prstGeom prst="rect">
            <a:avLst/>
          </a:prstGeom>
          <a:solidFill>
            <a:srgbClr val="5F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</p:spTree>
    <p:extLst>
      <p:ext uri="{BB962C8B-B14F-4D97-AF65-F5344CB8AC3E}">
        <p14:creationId xmlns:p14="http://schemas.microsoft.com/office/powerpoint/2010/main" val="4091193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5">
            <a:extLst>
              <a:ext uri="{FF2B5EF4-FFF2-40B4-BE49-F238E27FC236}">
                <a16:creationId xmlns:a16="http://schemas.microsoft.com/office/drawing/2014/main" id="{26265FD6-891B-4243-BC0F-B365ACB1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Archivo electrónico</a:t>
            </a:r>
          </a:p>
        </p:txBody>
      </p:sp>
      <p:sp>
        <p:nvSpPr>
          <p:cNvPr id="18" name="Marcador de contenido 17">
            <a:extLst>
              <a:ext uri="{FF2B5EF4-FFF2-40B4-BE49-F238E27FC236}">
                <a16:creationId xmlns:a16="http://schemas.microsoft.com/office/drawing/2014/main" id="{CD5FA702-592E-BB43-A72A-560B6534AD0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Herramientas de gestión archivística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Conservación a largo plazo</a:t>
            </a:r>
          </a:p>
          <a:p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cs typeface="Open Sans" panose="020B0606030504020204" pitchFamily="34" charset="0"/>
              </a:rPr>
              <a:t>Integración con Archive</a:t>
            </a:r>
          </a:p>
          <a:p>
            <a:pPr marL="0" indent="0">
              <a:buNone/>
            </a:pP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cs typeface="Open Sans" panose="020B0606030504020204" pitchFamily="34" charset="0"/>
            </a:endParaRPr>
          </a:p>
        </p:txBody>
      </p:sp>
      <p:pic>
        <p:nvPicPr>
          <p:cNvPr id="19" name="Marcador de contenido 18" descr="Imagen que contiene Forma&#10;&#10;Descripción generada automáticamente">
            <a:extLst>
              <a:ext uri="{FF2B5EF4-FFF2-40B4-BE49-F238E27FC236}">
                <a16:creationId xmlns:a16="http://schemas.microsoft.com/office/drawing/2014/main" id="{F416C068-E158-0C49-B82F-B1309120B57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29150" y="1710002"/>
            <a:ext cx="3887788" cy="2591858"/>
          </a:xfr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6163DC5-081A-F74E-9EEB-E83B151D336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22283" y="354858"/>
            <a:ext cx="198935" cy="311843"/>
          </a:xfrm>
          <a:prstGeom prst="rect">
            <a:avLst/>
          </a:prstGeom>
          <a:noFill/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683AC51-2A60-2F4D-9A9B-D08BB12A2C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97860" y="352167"/>
            <a:ext cx="134415" cy="3172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F9372A9-4C4A-C54A-B395-4D1E49AFCD6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71008" y="352167"/>
            <a:ext cx="354857" cy="3172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45BEF81-2935-8C49-8D9D-86760968973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503278" y="376364"/>
            <a:ext cx="317220" cy="2688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944185-F9A4-0E46-BFB8-F9A1BCA9F71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66666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230174" y="365609"/>
            <a:ext cx="290337" cy="2903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C17D31-FA01-894B-BD87-6ECF1DA5179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11368" y="333351"/>
            <a:ext cx="354857" cy="3548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8BE066C-820E-634B-8AE7-6856BE8887A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591724" y="376364"/>
            <a:ext cx="413999" cy="2688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0654E8-34B0-A74D-A2CF-3E1602D3B60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306016" y="357546"/>
            <a:ext cx="413999" cy="3064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E11B312-F74F-EC47-B82A-30BDA1B2B8C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035596" y="325286"/>
            <a:ext cx="387116" cy="37098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BFA8144-789F-8549-B13A-6A8F685251EF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80040" y="317221"/>
            <a:ext cx="387116" cy="38711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EE41367-40B9-BE40-B1B6-E4104B911E8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006D85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594647" y="327975"/>
            <a:ext cx="317220" cy="3656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9EB8981-0897-F340-9623-EEBB4E27F4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0667" y="407537"/>
            <a:ext cx="365609" cy="268831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BF16F9D-9D4F-794B-9561-D540EC68D30C}"/>
              </a:ext>
            </a:extLst>
          </p:cNvPr>
          <p:cNvSpPr txBox="1"/>
          <p:nvPr/>
        </p:nvSpPr>
        <p:spPr>
          <a:xfrm>
            <a:off x="5886254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Terceros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0598C25-FEF6-CF48-9592-7DC541C5D43D}"/>
              </a:ext>
            </a:extLst>
          </p:cNvPr>
          <p:cNvSpPr txBox="1"/>
          <p:nvPr/>
        </p:nvSpPr>
        <p:spPr>
          <a:xfrm>
            <a:off x="8150570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Archivo Electrónico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861D2E7-D71C-EC40-BB96-2A9F624180E7}"/>
              </a:ext>
            </a:extLst>
          </p:cNvPr>
          <p:cNvSpPr txBox="1"/>
          <p:nvPr/>
        </p:nvSpPr>
        <p:spPr>
          <a:xfrm>
            <a:off x="7375141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Analítica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4076D55-DF62-8D4F-BE30-B85A01F9927B}"/>
              </a:ext>
            </a:extLst>
          </p:cNvPr>
          <p:cNvSpPr txBox="1"/>
          <p:nvPr/>
        </p:nvSpPr>
        <p:spPr>
          <a:xfrm>
            <a:off x="178628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Sede</a:t>
            </a:r>
            <a:r>
              <a:rPr lang="es-ES" sz="675" b="1" dirty="0">
                <a:solidFill>
                  <a:srgbClr val="006D85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Electrónica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44B7C5C-D283-884D-8800-082717A0C9E6}"/>
              </a:ext>
            </a:extLst>
          </p:cNvPr>
          <p:cNvSpPr txBox="1"/>
          <p:nvPr/>
        </p:nvSpPr>
        <p:spPr>
          <a:xfrm>
            <a:off x="892082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Oficina de Asistencia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5492DFF-C15C-EF40-9260-B669F92FCE0F}"/>
              </a:ext>
            </a:extLst>
          </p:cNvPr>
          <p:cNvSpPr txBox="1"/>
          <p:nvPr/>
        </p:nvSpPr>
        <p:spPr>
          <a:xfrm>
            <a:off x="160553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Registro General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87A48A1-166E-7E4E-87A0-E314C5AA4C17}"/>
              </a:ext>
            </a:extLst>
          </p:cNvPr>
          <p:cNvSpPr txBox="1"/>
          <p:nvPr/>
        </p:nvSpPr>
        <p:spPr>
          <a:xfrm>
            <a:off x="231898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Expedientes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D472E19-7735-F64D-8245-448B5C05344B}"/>
              </a:ext>
            </a:extLst>
          </p:cNvPr>
          <p:cNvSpPr txBox="1"/>
          <p:nvPr/>
        </p:nvSpPr>
        <p:spPr>
          <a:xfrm>
            <a:off x="3032441" y="76034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Firma Electrónica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3CA9933-6ED5-B941-8942-36063775D8B8}"/>
              </a:ext>
            </a:extLst>
          </p:cNvPr>
          <p:cNvSpPr txBox="1"/>
          <p:nvPr/>
        </p:nvSpPr>
        <p:spPr>
          <a:xfrm>
            <a:off x="3745895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Control Interno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770EC1E-05EE-9745-8ECA-14ECEAECC7B4}"/>
              </a:ext>
            </a:extLst>
          </p:cNvPr>
          <p:cNvSpPr txBox="1"/>
          <p:nvPr/>
        </p:nvSpPr>
        <p:spPr>
          <a:xfrm>
            <a:off x="4459348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Gestión de Órganos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8073832-5934-EA4A-A6D8-368F78AB6F8B}"/>
              </a:ext>
            </a:extLst>
          </p:cNvPr>
          <p:cNvSpPr txBox="1"/>
          <p:nvPr/>
        </p:nvSpPr>
        <p:spPr>
          <a:xfrm>
            <a:off x="5172801" y="760342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Libros Oficiales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8B0E0B3-C5B5-7648-B8D3-17274D92BBD2}"/>
              </a:ext>
            </a:extLst>
          </p:cNvPr>
          <p:cNvSpPr txBox="1"/>
          <p:nvPr/>
        </p:nvSpPr>
        <p:spPr>
          <a:xfrm>
            <a:off x="6599709" y="760342"/>
            <a:ext cx="7477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75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Herramientas Comunicación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3007357B-3D43-5A4E-A51A-BE1A41E0F039}"/>
              </a:ext>
            </a:extLst>
          </p:cNvPr>
          <p:cNvSpPr/>
          <p:nvPr/>
        </p:nvSpPr>
        <p:spPr>
          <a:xfrm>
            <a:off x="8181435" y="1037444"/>
            <a:ext cx="624070" cy="34289"/>
          </a:xfrm>
          <a:prstGeom prst="rect">
            <a:avLst/>
          </a:prstGeom>
          <a:solidFill>
            <a:srgbClr val="5F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/>
          </a:p>
        </p:txBody>
      </p:sp>
    </p:spTree>
    <p:extLst>
      <p:ext uri="{BB962C8B-B14F-4D97-AF65-F5344CB8AC3E}">
        <p14:creationId xmlns:p14="http://schemas.microsoft.com/office/powerpoint/2010/main" val="889879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ndo-banner02" descr="fondo-banner02">
            <a:hlinkClick r:id="" action="ppaction://media"/>
            <a:extLst>
              <a:ext uri="{FF2B5EF4-FFF2-40B4-BE49-F238E27FC236}">
                <a16:creationId xmlns:a16="http://schemas.microsoft.com/office/drawing/2014/main" id="{D49C8396-60A0-6340-885A-63550620AF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5" y="1191"/>
            <a:ext cx="9138047" cy="5143500"/>
          </a:xfrm>
          <a:prstGeom prst="rect">
            <a:avLst/>
          </a:prstGeom>
        </p:spPr>
      </p:pic>
      <p:sp>
        <p:nvSpPr>
          <p:cNvPr id="6" name="Título 3">
            <a:extLst>
              <a:ext uri="{FF2B5EF4-FFF2-40B4-BE49-F238E27FC236}">
                <a16:creationId xmlns:a16="http://schemas.microsoft.com/office/drawing/2014/main" id="{37B1478A-6B01-CF44-9570-3EA8FF8F51CA}"/>
              </a:ext>
            </a:extLst>
          </p:cNvPr>
          <p:cNvSpPr>
            <a:spLocks noGrp="1"/>
          </p:cNvSpPr>
          <p:nvPr/>
        </p:nvSpPr>
        <p:spPr>
          <a:xfrm>
            <a:off x="2702699" y="1684143"/>
            <a:ext cx="4882055" cy="1775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s-ES" sz="4800" dirty="0"/>
              <a:t>Conecta con la </a:t>
            </a:r>
            <a:br>
              <a:rPr lang="es-ES" sz="4800" dirty="0"/>
            </a:br>
            <a:r>
              <a:rPr lang="es-ES" sz="4800" dirty="0">
                <a:solidFill>
                  <a:srgbClr val="5FFFDF"/>
                </a:solidFill>
              </a:rPr>
              <a:t>ciudadanía</a:t>
            </a:r>
          </a:p>
        </p:txBody>
      </p:sp>
      <p:sp>
        <p:nvSpPr>
          <p:cNvPr id="8" name="Subtítulo 4">
            <a:extLst>
              <a:ext uri="{FF2B5EF4-FFF2-40B4-BE49-F238E27FC236}">
                <a16:creationId xmlns:a16="http://schemas.microsoft.com/office/drawing/2014/main" id="{E7F5EDE3-0707-0348-BF8B-4D105426918C}"/>
              </a:ext>
            </a:extLst>
          </p:cNvPr>
          <p:cNvSpPr>
            <a:spLocks noGrp="1"/>
          </p:cNvSpPr>
          <p:nvPr/>
        </p:nvSpPr>
        <p:spPr>
          <a:xfrm>
            <a:off x="4051365" y="3593766"/>
            <a:ext cx="353339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8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" sz="1800" dirty="0"/>
              <a:t>Situamos a la ciudadanía en el centro de todas nuestras soluciones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07B3858-BB45-2248-9475-1EA09CC8D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376" y="3685774"/>
            <a:ext cx="133584" cy="21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1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ondo-banner03" descr="fondo-banner03">
            <a:hlinkClick r:id="" action="ppaction://media"/>
            <a:extLst>
              <a:ext uri="{FF2B5EF4-FFF2-40B4-BE49-F238E27FC236}">
                <a16:creationId xmlns:a16="http://schemas.microsoft.com/office/drawing/2014/main" id="{D235156D-2E29-AD40-A468-ECB03D2CA1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3" y="2381"/>
            <a:ext cx="9140428" cy="5143500"/>
          </a:xfrm>
          <a:prstGeom prst="rect">
            <a:avLst/>
          </a:prstGeom>
        </p:spPr>
      </p:pic>
      <p:sp>
        <p:nvSpPr>
          <p:cNvPr id="6" name="Título 3">
            <a:extLst>
              <a:ext uri="{FF2B5EF4-FFF2-40B4-BE49-F238E27FC236}">
                <a16:creationId xmlns:a16="http://schemas.microsoft.com/office/drawing/2014/main" id="{47D40022-74E4-2D4C-B88D-A2E0718E5305}"/>
              </a:ext>
            </a:extLst>
          </p:cNvPr>
          <p:cNvSpPr>
            <a:spLocks noGrp="1"/>
          </p:cNvSpPr>
          <p:nvPr/>
        </p:nvSpPr>
        <p:spPr>
          <a:xfrm>
            <a:off x="2702699" y="1684143"/>
            <a:ext cx="4882055" cy="1775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s-ES" sz="4800" dirty="0"/>
              <a:t>Tecnologías </a:t>
            </a:r>
            <a:br>
              <a:rPr lang="es-ES" sz="4800" dirty="0"/>
            </a:br>
            <a:r>
              <a:rPr lang="es-ES" sz="4800" dirty="0">
                <a:solidFill>
                  <a:srgbClr val="5FFFDF"/>
                </a:solidFill>
              </a:rPr>
              <a:t>innovadoras</a:t>
            </a:r>
          </a:p>
        </p:txBody>
      </p:sp>
      <p:sp>
        <p:nvSpPr>
          <p:cNvPr id="8" name="Subtítulo 4">
            <a:extLst>
              <a:ext uri="{FF2B5EF4-FFF2-40B4-BE49-F238E27FC236}">
                <a16:creationId xmlns:a16="http://schemas.microsoft.com/office/drawing/2014/main" id="{330934C1-8421-4445-BA9D-D6ACF5B95EB9}"/>
              </a:ext>
            </a:extLst>
          </p:cNvPr>
          <p:cNvSpPr>
            <a:spLocks noGrp="1"/>
          </p:cNvSpPr>
          <p:nvPr/>
        </p:nvSpPr>
        <p:spPr>
          <a:xfrm>
            <a:off x="4051365" y="3593766"/>
            <a:ext cx="353339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88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" sz="1800" dirty="0"/>
              <a:t>Lideramos la adopción de tecnologías innovadoras en la administración pública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4E90C1A-2ACA-9040-8B48-3F22E0BEC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0376" y="3685774"/>
            <a:ext cx="133584" cy="21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6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ndo-clientes-ok" descr="fondo-clientes-ok">
            <a:hlinkClick r:id="" action="ppaction://media"/>
            <a:extLst>
              <a:ext uri="{FF2B5EF4-FFF2-40B4-BE49-F238E27FC236}">
                <a16:creationId xmlns:a16="http://schemas.microsoft.com/office/drawing/2014/main" id="{9A3D0E13-8C92-5F41-A1C7-3EF03208DD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2" y="2381"/>
            <a:ext cx="9144000" cy="51435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46BCCBC-9CD2-5242-83F8-840A25B4A4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3600" dirty="0"/>
              <a:t>La plataforma líder que utilizan más de </a:t>
            </a:r>
            <a:r>
              <a:rPr lang="es-ES" sz="3600" dirty="0">
                <a:solidFill>
                  <a:srgbClr val="5FFFDF"/>
                </a:solidFill>
              </a:rPr>
              <a:t>175.000</a:t>
            </a:r>
            <a:r>
              <a:rPr lang="es-ES" sz="3600" dirty="0"/>
              <a:t> empleados públicos</a:t>
            </a:r>
            <a:endParaRPr lang="es-ES" sz="3600" dirty="0">
              <a:solidFill>
                <a:srgbClr val="5FFF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29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41">
            <a:extLst>
              <a:ext uri="{FF2B5EF4-FFF2-40B4-BE49-F238E27FC236}">
                <a16:creationId xmlns:a16="http://schemas.microsoft.com/office/drawing/2014/main" id="{F6713625-C355-4942-AC42-EF70906C5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0F70DA1B-30FA-BD40-9D9C-8FA128A75532}"/>
              </a:ext>
            </a:extLst>
          </p:cNvPr>
          <p:cNvCxnSpPr/>
          <p:nvPr/>
        </p:nvCxnSpPr>
        <p:spPr>
          <a:xfrm>
            <a:off x="856504" y="1945729"/>
            <a:ext cx="1568768" cy="0"/>
          </a:xfrm>
          <a:prstGeom prst="line">
            <a:avLst/>
          </a:prstGeom>
          <a:ln>
            <a:solidFill>
              <a:srgbClr val="00DF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0A538D20-8E5E-C14C-A76C-56BCA0181AE4}"/>
              </a:ext>
            </a:extLst>
          </p:cNvPr>
          <p:cNvCxnSpPr>
            <a:cxnSpLocks/>
          </p:cNvCxnSpPr>
          <p:nvPr/>
        </p:nvCxnSpPr>
        <p:spPr>
          <a:xfrm>
            <a:off x="2426070" y="1938204"/>
            <a:ext cx="324455" cy="441899"/>
          </a:xfrm>
          <a:prstGeom prst="line">
            <a:avLst/>
          </a:prstGeom>
          <a:ln>
            <a:solidFill>
              <a:srgbClr val="00DF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FC408B4-BA9B-414B-B92C-0194A6CB5343}"/>
              </a:ext>
            </a:extLst>
          </p:cNvPr>
          <p:cNvSpPr txBox="1"/>
          <p:nvPr/>
        </p:nvSpPr>
        <p:spPr>
          <a:xfrm>
            <a:off x="806581" y="1634712"/>
            <a:ext cx="2047272" cy="24820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1013" b="1" dirty="0">
                <a:solidFill>
                  <a:schemeClr val="bg1"/>
                </a:solidFill>
                <a:effectLst>
                  <a:glow rad="254000">
                    <a:srgbClr val="5FFFDF">
                      <a:alpha val="10000"/>
                    </a:srgb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Tramitación reglada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F6548B2-4F5C-804D-B217-B9E2C2948D49}"/>
              </a:ext>
            </a:extLst>
          </p:cNvPr>
          <p:cNvCxnSpPr>
            <a:cxnSpLocks/>
          </p:cNvCxnSpPr>
          <p:nvPr/>
        </p:nvCxnSpPr>
        <p:spPr>
          <a:xfrm>
            <a:off x="467451" y="3021569"/>
            <a:ext cx="1850380" cy="0"/>
          </a:xfrm>
          <a:prstGeom prst="line">
            <a:avLst/>
          </a:prstGeom>
          <a:ln>
            <a:solidFill>
              <a:srgbClr val="00DF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3258F23-9F5A-4B45-9004-CE1D901DE643}"/>
              </a:ext>
            </a:extLst>
          </p:cNvPr>
          <p:cNvSpPr txBox="1"/>
          <p:nvPr/>
        </p:nvSpPr>
        <p:spPr>
          <a:xfrm>
            <a:off x="417527" y="2477664"/>
            <a:ext cx="2047272" cy="404085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ES" sz="1013" b="1" dirty="0">
                <a:solidFill>
                  <a:schemeClr val="bg1"/>
                </a:solidFill>
                <a:effectLst>
                  <a:glow rad="254000">
                    <a:srgbClr val="5FFFDF">
                      <a:alpha val="10000"/>
                    </a:srgb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Automatización de procedimientos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0E413EC1-6178-A64D-8B1A-711BA42722AC}"/>
              </a:ext>
            </a:extLst>
          </p:cNvPr>
          <p:cNvCxnSpPr>
            <a:cxnSpLocks/>
          </p:cNvCxnSpPr>
          <p:nvPr/>
        </p:nvCxnSpPr>
        <p:spPr>
          <a:xfrm flipH="1">
            <a:off x="7087704" y="2583739"/>
            <a:ext cx="1530029" cy="0"/>
          </a:xfrm>
          <a:prstGeom prst="line">
            <a:avLst/>
          </a:prstGeom>
          <a:ln>
            <a:solidFill>
              <a:srgbClr val="00DF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A9C32BD6-7B06-B043-AF0C-77C540A71460}"/>
              </a:ext>
            </a:extLst>
          </p:cNvPr>
          <p:cNvCxnSpPr>
            <a:cxnSpLocks/>
          </p:cNvCxnSpPr>
          <p:nvPr/>
        </p:nvCxnSpPr>
        <p:spPr>
          <a:xfrm flipH="1">
            <a:off x="6679205" y="2576214"/>
            <a:ext cx="409295" cy="284999"/>
          </a:xfrm>
          <a:prstGeom prst="line">
            <a:avLst/>
          </a:prstGeom>
          <a:ln>
            <a:solidFill>
              <a:srgbClr val="00DF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E86EFD7-DEF4-614D-A6D5-2513C2966883}"/>
              </a:ext>
            </a:extLst>
          </p:cNvPr>
          <p:cNvSpPr txBox="1"/>
          <p:nvPr/>
        </p:nvSpPr>
        <p:spPr>
          <a:xfrm>
            <a:off x="7526613" y="2289147"/>
            <a:ext cx="2047272" cy="24820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s-ES" sz="1013" b="1" dirty="0">
                <a:solidFill>
                  <a:schemeClr val="bg1"/>
                </a:solidFill>
                <a:effectLst>
                  <a:glow rad="254000">
                    <a:srgbClr val="5FFFDF">
                      <a:alpha val="10000"/>
                    </a:srgb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Robotización</a:t>
            </a: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88348FEF-F691-4540-93C8-7B19D5D02335}"/>
              </a:ext>
            </a:extLst>
          </p:cNvPr>
          <p:cNvCxnSpPr/>
          <p:nvPr/>
        </p:nvCxnSpPr>
        <p:spPr>
          <a:xfrm>
            <a:off x="7318444" y="3352864"/>
            <a:ext cx="1568768" cy="0"/>
          </a:xfrm>
          <a:prstGeom prst="line">
            <a:avLst/>
          </a:prstGeom>
          <a:ln>
            <a:solidFill>
              <a:srgbClr val="00DF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B0F9442-F6F1-2547-BBD3-7A1A5B7B91A1}"/>
              </a:ext>
            </a:extLst>
          </p:cNvPr>
          <p:cNvSpPr txBox="1"/>
          <p:nvPr/>
        </p:nvSpPr>
        <p:spPr>
          <a:xfrm>
            <a:off x="8549374" y="3075865"/>
            <a:ext cx="675672" cy="24820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s-ES" sz="1013" b="1" dirty="0">
                <a:solidFill>
                  <a:schemeClr val="bg1"/>
                </a:solidFill>
                <a:effectLst>
                  <a:glow rad="254000">
                    <a:srgbClr val="5FFFDF">
                      <a:alpha val="10000"/>
                    </a:srgb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AI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6437847D-74C7-9E4C-BB6C-A2EDB5768B12}"/>
              </a:ext>
            </a:extLst>
          </p:cNvPr>
          <p:cNvCxnSpPr/>
          <p:nvPr/>
        </p:nvCxnSpPr>
        <p:spPr>
          <a:xfrm>
            <a:off x="856504" y="3847124"/>
            <a:ext cx="1568768" cy="0"/>
          </a:xfrm>
          <a:prstGeom prst="line">
            <a:avLst/>
          </a:prstGeom>
          <a:ln>
            <a:solidFill>
              <a:srgbClr val="00DF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C2B03B2B-7A22-2744-844A-E4EEC4082059}"/>
              </a:ext>
            </a:extLst>
          </p:cNvPr>
          <p:cNvCxnSpPr>
            <a:cxnSpLocks/>
          </p:cNvCxnSpPr>
          <p:nvPr/>
        </p:nvCxnSpPr>
        <p:spPr>
          <a:xfrm flipV="1">
            <a:off x="2426071" y="3682889"/>
            <a:ext cx="162227" cy="156708"/>
          </a:xfrm>
          <a:prstGeom prst="line">
            <a:avLst/>
          </a:prstGeom>
          <a:ln>
            <a:solidFill>
              <a:srgbClr val="00DF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C4CE3D3-200E-6F4D-9215-A7298A87828B}"/>
              </a:ext>
            </a:extLst>
          </p:cNvPr>
          <p:cNvSpPr txBox="1"/>
          <p:nvPr/>
        </p:nvSpPr>
        <p:spPr>
          <a:xfrm>
            <a:off x="806581" y="3546420"/>
            <a:ext cx="1568768" cy="248209"/>
          </a:xfrm>
          <a:prstGeom prst="rect">
            <a:avLst/>
          </a:prstGeom>
          <a:noFill/>
          <a:effectLst>
            <a:glow rad="9652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s-ES" sz="1013" b="1" dirty="0">
                <a:solidFill>
                  <a:schemeClr val="bg1"/>
                </a:solidFill>
                <a:effectLst>
                  <a:glow rad="254000">
                    <a:srgbClr val="5FFFDF">
                      <a:alpha val="10000"/>
                    </a:srgbClr>
                  </a:glow>
                </a:effectLst>
                <a:latin typeface="Roboto" panose="02000000000000000000" pitchFamily="2" charset="0"/>
                <a:ea typeface="Roboto" panose="02000000000000000000" pitchFamily="2" charset="0"/>
              </a:rPr>
              <a:t>Analítica de datos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5F91725-2B41-494F-AA2E-131F3648CB4E}"/>
              </a:ext>
            </a:extLst>
          </p:cNvPr>
          <p:cNvSpPr txBox="1"/>
          <p:nvPr/>
        </p:nvSpPr>
        <p:spPr>
          <a:xfrm>
            <a:off x="240178" y="208344"/>
            <a:ext cx="1435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950 CV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531E0E0-9AB7-324D-8EB4-654A9698A096}"/>
              </a:ext>
            </a:extLst>
          </p:cNvPr>
          <p:cNvSpPr txBox="1"/>
          <p:nvPr/>
        </p:nvSpPr>
        <p:spPr>
          <a:xfrm>
            <a:off x="1734758" y="208345"/>
            <a:ext cx="2047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2,6 Segundos</a:t>
            </a:r>
          </a:p>
          <a:p>
            <a:pPr algn="ctr"/>
            <a:r>
              <a:rPr lang="es-ES" sz="1200" dirty="0">
                <a:solidFill>
                  <a:srgbClr val="5FFFD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 0 a 100 Km/hora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71688FC0-93BB-BA4A-9D19-CB12D8057B6A}"/>
              </a:ext>
            </a:extLst>
          </p:cNvPr>
          <p:cNvSpPr txBox="1"/>
          <p:nvPr/>
        </p:nvSpPr>
        <p:spPr>
          <a:xfrm>
            <a:off x="4012076" y="208348"/>
            <a:ext cx="204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372,6 km/h</a:t>
            </a:r>
          </a:p>
          <a:p>
            <a:pPr algn="ctr"/>
            <a:r>
              <a:rPr lang="es-ES" sz="1200" dirty="0">
                <a:solidFill>
                  <a:srgbClr val="5FFFD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Velocidad máxima</a:t>
            </a:r>
          </a:p>
        </p:txBody>
      </p:sp>
    </p:spTree>
    <p:extLst>
      <p:ext uri="{BB962C8B-B14F-4D97-AF65-F5344CB8AC3E}">
        <p14:creationId xmlns:p14="http://schemas.microsoft.com/office/powerpoint/2010/main" val="2461838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06B783-7613-F142-B39B-034C2C002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487D69DC-DF50-254B-9CCF-93A92E5B4D71}"/>
              </a:ext>
            </a:extLst>
          </p:cNvPr>
          <p:cNvSpPr/>
          <p:nvPr/>
        </p:nvSpPr>
        <p:spPr>
          <a:xfrm>
            <a:off x="480849" y="1835103"/>
            <a:ext cx="33436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No podemos dejar implantada ninguna funcionalidad que la entidad no sea capaz de mantener de forma autónoma sin depender de nosotros.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1759D0E-5192-AB43-B987-82A69E8508E5}"/>
              </a:ext>
            </a:extLst>
          </p:cNvPr>
          <p:cNvSpPr/>
          <p:nvPr/>
        </p:nvSpPr>
        <p:spPr>
          <a:xfrm>
            <a:off x="276228" y="1825578"/>
            <a:ext cx="34289" cy="1454244"/>
          </a:xfrm>
          <a:prstGeom prst="rect">
            <a:avLst/>
          </a:prstGeom>
          <a:solidFill>
            <a:srgbClr val="5F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13">
              <a:solidFill>
                <a:srgbClr val="5FFF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6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E1443B-6554-8846-BB9F-136FC34C2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Tramitación en Gestiona</a:t>
            </a:r>
          </a:p>
        </p:txBody>
      </p:sp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id="{C759ECF2-5CDD-9F42-8408-FAE4FD088071}"/>
              </a:ext>
            </a:extLst>
          </p:cNvPr>
          <p:cNvSpPr/>
          <p:nvPr/>
        </p:nvSpPr>
        <p:spPr>
          <a:xfrm>
            <a:off x="111966" y="2494290"/>
            <a:ext cx="2148058" cy="2142043"/>
          </a:xfrm>
          <a:prstGeom prst="round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s-ES" sz="1500" b="1" dirty="0">
                <a:solidFill>
                  <a:srgbClr val="006D8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Digitalización</a:t>
            </a:r>
          </a:p>
          <a:p>
            <a:r>
              <a:rPr lang="es-ES" sz="1500" b="1" dirty="0">
                <a:solidFill>
                  <a:srgbClr val="006D8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del procedimiento</a:t>
            </a:r>
            <a:endParaRPr lang="es-ES" sz="1013" dirty="0">
              <a:solidFill>
                <a:srgbClr val="006D8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s-ES" sz="1050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Transición del Expediente en papel al expediente electrónico a través de la implantación de la firma electrónica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42E26F-EFC9-BD4B-8303-71E06176E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998" y="2642083"/>
            <a:ext cx="260228" cy="260228"/>
          </a:xfrm>
          <a:prstGeom prst="rect">
            <a:avLst/>
          </a:prstGeom>
        </p:spPr>
      </p:pic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22AB3821-394F-2442-8ABA-B5E325E39F0E}"/>
              </a:ext>
            </a:extLst>
          </p:cNvPr>
          <p:cNvSpPr/>
          <p:nvPr/>
        </p:nvSpPr>
        <p:spPr>
          <a:xfrm>
            <a:off x="2361597" y="2078812"/>
            <a:ext cx="2148058" cy="2142043"/>
          </a:xfrm>
          <a:prstGeom prst="roundRect">
            <a:avLst/>
          </a:prstGeom>
          <a:solidFill>
            <a:srgbClr val="EC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s-ES" sz="1500" b="1" dirty="0">
                <a:solidFill>
                  <a:srgbClr val="006D8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Interoperabilidad</a:t>
            </a:r>
          </a:p>
          <a:p>
            <a:r>
              <a:rPr lang="es-ES" sz="1500" b="1" dirty="0">
                <a:solidFill>
                  <a:srgbClr val="006D85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y seguridad</a:t>
            </a:r>
          </a:p>
          <a:p>
            <a:r>
              <a:rPr lang="es-ES" sz="1050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Cumplimiento de los Esquemas Nacionales de Seguridad e Interoperabilidad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2E83B31-303B-064D-AA6E-01ACCB3A7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632" y="2226607"/>
            <a:ext cx="260228" cy="260228"/>
          </a:xfrm>
          <a:prstGeom prst="rect">
            <a:avLst/>
          </a:prstGeom>
        </p:spPr>
      </p:pic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38725A01-4D37-4241-9215-E7F174ADEB4B}"/>
              </a:ext>
            </a:extLst>
          </p:cNvPr>
          <p:cNvSpPr/>
          <p:nvPr/>
        </p:nvSpPr>
        <p:spPr>
          <a:xfrm>
            <a:off x="4603173" y="1701177"/>
            <a:ext cx="2148058" cy="2142043"/>
          </a:xfrm>
          <a:prstGeom prst="roundRect">
            <a:avLst/>
          </a:prstGeom>
          <a:solidFill>
            <a:srgbClr val="0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s-ES" sz="1500" b="1" dirty="0">
                <a:solidFill>
                  <a:srgbClr val="5FFFDF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Normalización</a:t>
            </a:r>
          </a:p>
          <a:p>
            <a:r>
              <a:rPr lang="es-ES" sz="1500" b="1" dirty="0">
                <a:solidFill>
                  <a:srgbClr val="5FFFDF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del procedimiento</a:t>
            </a:r>
          </a:p>
          <a:p>
            <a:r>
              <a:rPr lang="es-ES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Reingeniería para la simplificación y desburocratización del procedimiento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C8CBBC6-D432-6F47-9AEE-67F4D4441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424" y="1843822"/>
            <a:ext cx="260228" cy="260228"/>
          </a:xfrm>
          <a:prstGeom prst="rect">
            <a:avLst/>
          </a:prstGeom>
        </p:spPr>
      </p:pic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C9D001BD-652C-2D45-ABC0-515BD0C06A51}"/>
              </a:ext>
            </a:extLst>
          </p:cNvPr>
          <p:cNvSpPr/>
          <p:nvPr/>
        </p:nvSpPr>
        <p:spPr>
          <a:xfrm>
            <a:off x="6844749" y="1268018"/>
            <a:ext cx="2148058" cy="2142043"/>
          </a:xfrm>
          <a:prstGeom prst="roundRect">
            <a:avLst/>
          </a:prstGeom>
          <a:solidFill>
            <a:srgbClr val="006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s-ES" sz="1500" b="1" dirty="0">
                <a:solidFill>
                  <a:srgbClr val="5FFFDF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Automatización</a:t>
            </a:r>
          </a:p>
          <a:p>
            <a:r>
              <a:rPr lang="es-ES" sz="1500" b="1" dirty="0">
                <a:solidFill>
                  <a:srgbClr val="5FFFDF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del procedimiento </a:t>
            </a:r>
          </a:p>
          <a:p>
            <a:r>
              <a:rPr lang="es-ES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Supresión de cualquier trabajo mecánico que no vaya dirigido a aportar un valor añadido al procedimiento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BD97B0A-A2B6-CF45-8796-37BC65558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000" y="1410664"/>
            <a:ext cx="260228" cy="260228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6C606E6-C7E9-2944-AD0A-EE4430253466}"/>
              </a:ext>
            </a:extLst>
          </p:cNvPr>
          <p:cNvSpPr/>
          <p:nvPr/>
        </p:nvSpPr>
        <p:spPr>
          <a:xfrm>
            <a:off x="1108021" y="4719932"/>
            <a:ext cx="236635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900" b="1" dirty="0">
                <a:solidFill>
                  <a:srgbClr val="66666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Mínimos obligatorios en las Leyes 39 y 40</a:t>
            </a:r>
          </a:p>
        </p:txBody>
      </p:sp>
    </p:spTree>
    <p:extLst>
      <p:ext uri="{BB962C8B-B14F-4D97-AF65-F5344CB8AC3E}">
        <p14:creationId xmlns:p14="http://schemas.microsoft.com/office/powerpoint/2010/main" val="32368189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512</TotalTime>
  <Words>1086</Words>
  <Application>Microsoft Macintosh PowerPoint</Application>
  <PresentationFormat>Presentación en pantalla (16:9)</PresentationFormat>
  <Paragraphs>342</Paragraphs>
  <Slides>32</Slides>
  <Notes>2</Notes>
  <HiddenSlides>0</HiddenSlides>
  <MMClips>4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Roboto</vt:lpstr>
      <vt:lpstr>Roboto Black</vt:lpstr>
      <vt:lpstr>Roboto Medium</vt:lpstr>
      <vt:lpstr>Roboto Slab</vt:lpstr>
      <vt:lpstr>Tema de Office</vt:lpstr>
      <vt:lpstr>Presentación de PowerPoint</vt:lpstr>
      <vt:lpstr>Muchas gracias</vt:lpstr>
      <vt:lpstr>Presentación de PowerPoint</vt:lpstr>
      <vt:lpstr>Presentación de PowerPoint</vt:lpstr>
      <vt:lpstr>Presentación de PowerPoint</vt:lpstr>
      <vt:lpstr>La plataforma líder que utilizan más de 175.000 empleados públicos</vt:lpstr>
      <vt:lpstr>Presentación de PowerPoint</vt:lpstr>
      <vt:lpstr>Presentación de PowerPoint</vt:lpstr>
      <vt:lpstr>Tramitación en Gestiona</vt:lpstr>
      <vt:lpstr>Distintas formas de tramitar</vt:lpstr>
      <vt:lpstr>Apostamos por un modelo híbrido…</vt:lpstr>
      <vt:lpstr>Apostamos por un modelo híbrido…</vt:lpstr>
      <vt:lpstr>Apostamos por un modelo híbrido…</vt:lpstr>
      <vt:lpstr>Apostamos por un modelo híbrido…</vt:lpstr>
      <vt:lpstr>Apostamos por un modelo híbrido…</vt:lpstr>
      <vt:lpstr>Apostamos por un modelo híbrido…</vt:lpstr>
      <vt:lpstr>Presentación de PowerPoint</vt:lpstr>
      <vt:lpstr>Dando soluciones orientadas al dato</vt:lpstr>
      <vt:lpstr>Benefíciate de las tecnologías más innovadoras</vt:lpstr>
      <vt:lpstr>Elige la versión que mejor se adapta a tus necesidades</vt:lpstr>
      <vt:lpstr>Sede electrónica</vt:lpstr>
      <vt:lpstr>Oficina de asistencia al ciudadano</vt:lpstr>
      <vt:lpstr>Registro Electrónico General</vt:lpstr>
      <vt:lpstr>Gestión de Expedientes</vt:lpstr>
      <vt:lpstr>Firma electrónica</vt:lpstr>
      <vt:lpstr>Control interno</vt:lpstr>
      <vt:lpstr>Gestión de órganos</vt:lpstr>
      <vt:lpstr>Libros oficiales</vt:lpstr>
      <vt:lpstr>Gestión de terceros</vt:lpstr>
      <vt:lpstr>Herramientas de comunicación</vt:lpstr>
      <vt:lpstr>Herramientas de analítica</vt:lpstr>
      <vt:lpstr>Archivo electrónico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 KatssenianGerardo Katssenian</dc:creator>
  <cp:lastModifiedBy>Gerardo KatssenianGerardo Katssenian</cp:lastModifiedBy>
  <cp:revision>38</cp:revision>
  <dcterms:created xsi:type="dcterms:W3CDTF">2021-07-28T08:55:41Z</dcterms:created>
  <dcterms:modified xsi:type="dcterms:W3CDTF">2022-09-22T08:29:57Z</dcterms:modified>
</cp:coreProperties>
</file>